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5"/>
  </p:notesMasterIdLst>
  <p:sldIdLst>
    <p:sldId id="335" r:id="rId2"/>
    <p:sldId id="257" r:id="rId3"/>
    <p:sldId id="336" r:id="rId4"/>
    <p:sldId id="886" r:id="rId5"/>
    <p:sldId id="893" r:id="rId6"/>
    <p:sldId id="259" r:id="rId7"/>
    <p:sldId id="894" r:id="rId8"/>
    <p:sldId id="263" r:id="rId9"/>
    <p:sldId id="264" r:id="rId10"/>
    <p:sldId id="265" r:id="rId11"/>
    <p:sldId id="266" r:id="rId12"/>
    <p:sldId id="267" r:id="rId13"/>
    <p:sldId id="268" r:id="rId14"/>
    <p:sldId id="928" r:id="rId15"/>
    <p:sldId id="269" r:id="rId16"/>
    <p:sldId id="271" r:id="rId17"/>
    <p:sldId id="272" r:id="rId18"/>
    <p:sldId id="273" r:id="rId19"/>
    <p:sldId id="274" r:id="rId20"/>
    <p:sldId id="275" r:id="rId21"/>
    <p:sldId id="895" r:id="rId22"/>
    <p:sldId id="922" r:id="rId23"/>
    <p:sldId id="347" r:id="rId24"/>
    <p:sldId id="352" r:id="rId25"/>
    <p:sldId id="353" r:id="rId26"/>
    <p:sldId id="341" r:id="rId27"/>
    <p:sldId id="342" r:id="rId28"/>
    <p:sldId id="343" r:id="rId29"/>
    <p:sldId id="344" r:id="rId30"/>
    <p:sldId id="345" r:id="rId31"/>
    <p:sldId id="923" r:id="rId32"/>
    <p:sldId id="924" r:id="rId33"/>
    <p:sldId id="925" r:id="rId34"/>
    <p:sldId id="926" r:id="rId35"/>
    <p:sldId id="927" r:id="rId36"/>
    <p:sldId id="938" r:id="rId37"/>
    <p:sldId id="939" r:id="rId38"/>
    <p:sldId id="940" r:id="rId39"/>
    <p:sldId id="941" r:id="rId40"/>
    <p:sldId id="942" r:id="rId41"/>
    <p:sldId id="943" r:id="rId42"/>
    <p:sldId id="944" r:id="rId43"/>
    <p:sldId id="945" r:id="rId44"/>
    <p:sldId id="946" r:id="rId45"/>
    <p:sldId id="921" r:id="rId46"/>
    <p:sldId id="897" r:id="rId47"/>
    <p:sldId id="258" r:id="rId48"/>
    <p:sldId id="898" r:id="rId49"/>
    <p:sldId id="260" r:id="rId50"/>
    <p:sldId id="261" r:id="rId51"/>
    <p:sldId id="262" r:id="rId52"/>
    <p:sldId id="899" r:id="rId53"/>
    <p:sldId id="900" r:id="rId54"/>
    <p:sldId id="901" r:id="rId55"/>
    <p:sldId id="902" r:id="rId56"/>
    <p:sldId id="903" r:id="rId57"/>
    <p:sldId id="904" r:id="rId58"/>
    <p:sldId id="909" r:id="rId59"/>
    <p:sldId id="276" r:id="rId60"/>
    <p:sldId id="277" r:id="rId61"/>
    <p:sldId id="278" r:id="rId62"/>
    <p:sldId id="910" r:id="rId63"/>
    <p:sldId id="911" r:id="rId64"/>
    <p:sldId id="912" r:id="rId65"/>
    <p:sldId id="913" r:id="rId66"/>
    <p:sldId id="914" r:id="rId67"/>
    <p:sldId id="915" r:id="rId68"/>
    <p:sldId id="916" r:id="rId69"/>
    <p:sldId id="917" r:id="rId70"/>
    <p:sldId id="918" r:id="rId71"/>
    <p:sldId id="919" r:id="rId72"/>
    <p:sldId id="920" r:id="rId73"/>
    <p:sldId id="279" r:id="rId74"/>
  </p:sldIdLst>
  <p:sldSz cx="9144000" cy="5143500" type="screen16x9"/>
  <p:notesSz cx="9144000" cy="51435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1"/>
    <p:restoredTop sz="93928"/>
  </p:normalViewPr>
  <p:slideViewPr>
    <p:cSldViewPr>
      <p:cViewPr>
        <p:scale>
          <a:sx n="100" d="100"/>
          <a:sy n="100" d="100"/>
        </p:scale>
        <p:origin x="1400" y="1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A6B94-3BBD-E14C-9AB4-D8C70AF84843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40F64-37CB-D84D-AA56-83CA53E4B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5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72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0425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Let people figure things out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cap="none" baseline="0" dirty="0">
                <a:solidFill>
                  <a:schemeClr val="tx1"/>
                </a:solidFill>
                <a:effectLst/>
                <a:latin typeface="Times New Roman"/>
                <a:ea typeface="Times New Roman"/>
                <a:cs typeface="Times New Roman"/>
                <a:sym typeface="Times New Roman"/>
              </a:rPr>
              <a:t>See if they agree or contradict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535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08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4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40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6976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92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1237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Notes: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 unmaking, but do not explain it yet</a:t>
            </a:r>
          </a:p>
          <a:p>
            <a:pPr marL="171450" indent="-171450">
              <a:buFontTx/>
              <a:buChar char="-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600" dirty="0"/>
          </a:p>
          <a:p>
            <a:endParaRPr lang="en-US" sz="16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83664-E739-D54F-8E89-4AD9B19C3ABB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92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FC7F-A235-8043-AB8C-B734ED157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B3382-E835-C044-B3DC-DDF863EE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DA6BE-CD54-5E47-AA9B-F0F90BFB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476F1-7F76-6F48-94BE-3CAEF2BB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38E9-E527-E94C-AC87-659AAE8A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0344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24C0-0638-2A4B-83DF-79155DC36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CE666-224C-9F4F-B62D-8917C20CF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F9D7-9CDB-0146-831A-9766E15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E3013-CBCE-9C4A-9387-65464F8BA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E26A8-9A1C-B34B-B1FE-B31E461B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5504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AB371-3F05-8049-9C98-5B427E8AA4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1DAA5-7713-1245-8BFC-3D55FA476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1F9B2-1619-DD40-AF5F-D3A242A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7AEBA-A20E-2944-BEDA-0EFB677D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1476-C067-8848-9F66-7E161192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89603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17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404009"/>
            <a:ext cx="8228763" cy="460767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335028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772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8AE-7CC2-9B48-8E05-84DB3A7B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8C94-6BD6-2B48-9E35-DAAD59AFF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A70A-6D40-184F-B2D2-578EF208C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D40D3-213C-4E4C-8D25-4BB4F7D9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6A936-23F0-1A43-A6BA-B938CF15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53545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4E7B5-C645-A242-B344-9050CD4B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4613-DFC8-774D-92D8-3B4B908FC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C56E7-6902-7D4D-8191-BD80045E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3D9F-01A5-7347-BE49-0DB95190A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8682B-7F7A-844D-A8E8-8195DB39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096753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3719-F596-BB47-B732-2A66DB908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33FE-109E-A344-8F00-66D858E88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0F925-E3A8-524A-A931-9A85898C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DD7A9-4005-C746-B48D-7EBC64FC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9BD06-4F89-6C48-8F6C-4EA1DB28F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FFC91-6EE5-DC46-B6E5-6B1E6891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420051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EC69-403E-8245-8DDE-C7B8BDC6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27D05-9FE3-A941-929A-F0CD923B7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7EBA1-7D85-B544-AB65-47273432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D745C-FD65-9640-BB7E-2454DBB4EC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9E2EF1-3A20-5340-BB25-1C1826B60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4EB98-14A0-9F42-945E-003B9109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35574-4471-3C48-8909-3ECABECE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1E50B-BEF8-A24A-A848-1C65C159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737915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B7D94-428E-8F46-B010-8EB14615A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A3DEEE-C999-884F-AF49-3144FBBF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F85D1B-ADD4-8C4A-948F-EA275BCD6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50505-48D9-914D-A569-E0518524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1152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522C4-35B4-9549-A6D8-D3CD8223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39FB9D-613D-6B48-AAA4-5482BF3A7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859DD-6570-664F-AAA6-463DAC9B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707231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95D3-8DA0-014D-9DCF-B8B427B4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FB1B-59A6-3840-ADFB-0BD57DB6D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B2795-A3F9-0B4B-8D36-AC14D8D6C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4CFF7-E2F2-5543-ADB5-C93B3C373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4D36D-10E4-ED4D-9F3C-F35364DB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261EB-9982-B14D-9A0D-61DED58D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356494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A6A1-362F-7243-8DF8-18B1C5B4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02299-BE4F-604C-A92C-1308A789C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7DDEA-7180-9444-8977-192F6F4C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9E72A-480D-8842-BEC6-5AF760AE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970E7-9BFE-E64C-B46E-0E61AED36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979BA-9DE3-254C-BA0D-2A26A2D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97897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9E0CD-A515-E54C-B630-F4A77F841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335CD-27BB-C644-8922-1DEF8684F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20A-B96E-4E4C-806C-9AF4E2C5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5B998-8B15-4B4C-BE44-8C79C32F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B45B9-2F47-8949-A4F3-A39020279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lang="ro-RO" spc="-5" smtClean="0"/>
              <a:t>‹#›</a:t>
            </a:fld>
            <a:endParaRPr lang="ro-RO" spc="-5" dirty="0"/>
          </a:p>
        </p:txBody>
      </p:sp>
    </p:spTree>
    <p:extLst>
      <p:ext uri="{BB962C8B-B14F-4D97-AF65-F5344CB8AC3E}">
        <p14:creationId xmlns:p14="http://schemas.microsoft.com/office/powerpoint/2010/main" val="267947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image" Target="../media/image2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1.png"/><Relationship Id="rId17" Type="http://schemas.openxmlformats.org/officeDocument/2006/relationships/image" Target="../media/image15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6.png"/><Relationship Id="rId7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0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8.png"/><Relationship Id="rId5" Type="http://schemas.openxmlformats.org/officeDocument/2006/relationships/image" Target="../media/image106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05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0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8.png"/><Relationship Id="rId5" Type="http://schemas.openxmlformats.org/officeDocument/2006/relationships/image" Target="../media/image106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05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0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8.png"/><Relationship Id="rId5" Type="http://schemas.openxmlformats.org/officeDocument/2006/relationships/image" Target="../media/image106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105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8.png"/><Relationship Id="rId2" Type="http://schemas.openxmlformats.org/officeDocument/2006/relationships/image" Target="../media/image10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7.png"/><Relationship Id="rId5" Type="http://schemas.openxmlformats.org/officeDocument/2006/relationships/image" Target="../media/image10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8.png"/><Relationship Id="rId2" Type="http://schemas.openxmlformats.org/officeDocument/2006/relationships/image" Target="../media/image10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7.png"/><Relationship Id="rId5" Type="http://schemas.openxmlformats.org/officeDocument/2006/relationships/image" Target="../media/image10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9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98.png"/><Relationship Id="rId2" Type="http://schemas.openxmlformats.org/officeDocument/2006/relationships/image" Target="../media/image103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97.png"/><Relationship Id="rId5" Type="http://schemas.openxmlformats.org/officeDocument/2006/relationships/image" Target="../media/image106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97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02.png"/><Relationship Id="rId2" Type="http://schemas.openxmlformats.org/officeDocument/2006/relationships/image" Target="../media/image9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99.png"/><Relationship Id="rId15" Type="http://schemas.openxmlformats.org/officeDocument/2006/relationships/image" Target="../media/image100.png"/><Relationship Id="rId10" Type="http://schemas.openxmlformats.org/officeDocument/2006/relationships/image" Target="../media/image107.png"/><Relationship Id="rId4" Type="http://schemas.openxmlformats.org/officeDocument/2006/relationships/image" Target="../media/image98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112.png"/><Relationship Id="rId15" Type="http://schemas.openxmlformats.org/officeDocument/2006/relationships/image" Target="../media/image113.png"/><Relationship Id="rId10" Type="http://schemas.openxmlformats.org/officeDocument/2006/relationships/image" Target="../media/image106.png"/><Relationship Id="rId19" Type="http://schemas.openxmlformats.org/officeDocument/2006/relationships/image" Target="../media/image102.png"/><Relationship Id="rId4" Type="http://schemas.openxmlformats.org/officeDocument/2006/relationships/image" Target="../media/image97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16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11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7.png"/><Relationship Id="rId5" Type="http://schemas.openxmlformats.org/officeDocument/2006/relationships/image" Target="../media/image112.png"/><Relationship Id="rId1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17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080.png"/><Relationship Id="rId2" Type="http://schemas.openxmlformats.org/officeDocument/2006/relationships/image" Target="../media/image118.png"/><Relationship Id="rId16" Type="http://schemas.openxmlformats.org/officeDocument/2006/relationships/image" Target="../media/image10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060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0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0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12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 txBox="1"/>
          <p:nvPr/>
        </p:nvSpPr>
        <p:spPr>
          <a:xfrm>
            <a:off x="140426" y="209550"/>
            <a:ext cx="8872800" cy="18726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4000" dirty="0"/>
              <a:t>DBSCAN.</a:t>
            </a:r>
          </a:p>
          <a:p>
            <a:pPr algn="ctr"/>
            <a:r>
              <a:rPr lang="ro-RO" sz="4000" dirty="0" err="1"/>
              <a:t>Clustering</a:t>
            </a:r>
            <a:r>
              <a:rPr lang="ro-RO" sz="4000" dirty="0"/>
              <a:t> </a:t>
            </a:r>
            <a:r>
              <a:rPr lang="ro-RO" sz="4000" dirty="0" err="1"/>
              <a:t>by</a:t>
            </a:r>
            <a:r>
              <a:rPr lang="ro-RO" sz="4000" dirty="0"/>
              <a:t> </a:t>
            </a:r>
            <a:r>
              <a:rPr lang="ro-RO" sz="4000" dirty="0" err="1"/>
              <a:t>unmasking</a:t>
            </a:r>
            <a:r>
              <a:rPr lang="ro-RO" sz="4000" dirty="0"/>
              <a:t>.</a:t>
            </a:r>
          </a:p>
          <a:p>
            <a:pPr algn="ctr"/>
            <a:r>
              <a:rPr lang="ro-RO" sz="4000" dirty="0" err="1"/>
              <a:t>Hierarchical</a:t>
            </a:r>
            <a:r>
              <a:rPr lang="ro-RO" sz="4000" dirty="0"/>
              <a:t> </a:t>
            </a:r>
            <a:r>
              <a:rPr lang="ro-RO" sz="4000" dirty="0" err="1"/>
              <a:t>Clustering</a:t>
            </a:r>
            <a:r>
              <a:rPr lang="ro-RO" sz="4000" dirty="0"/>
              <a:t>.</a:t>
            </a:r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595975C-07C3-F646-A867-F88F0D95DB8E}"/>
              </a:ext>
            </a:extLst>
          </p:cNvPr>
          <p:cNvSpPr txBox="1"/>
          <p:nvPr/>
        </p:nvSpPr>
        <p:spPr>
          <a:xfrm>
            <a:off x="36180" y="2419350"/>
            <a:ext cx="9071640" cy="2576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 Ionescu, Prof. PhD.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Faculty of Mathematics and Computer Science</a:t>
            </a:r>
          </a:p>
          <a:p>
            <a:pPr algn="ctr">
              <a:spcBef>
                <a:spcPts val="799"/>
              </a:spcBef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University of Bucharest</a:t>
            </a:r>
          </a:p>
        </p:txBody>
      </p:sp>
    </p:spTree>
    <p:extLst>
      <p:ext uri="{BB962C8B-B14F-4D97-AF65-F5344CB8AC3E}">
        <p14:creationId xmlns:p14="http://schemas.microsoft.com/office/powerpoint/2010/main" val="36951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01796" y="1969007"/>
            <a:ext cx="2246630" cy="2246630"/>
          </a:xfrm>
          <a:custGeom>
            <a:avLst/>
            <a:gdLst/>
            <a:ahLst/>
            <a:cxnLst/>
            <a:rect l="l" t="t" r="r" b="b"/>
            <a:pathLst>
              <a:path w="2246629" h="2246629">
                <a:moveTo>
                  <a:pt x="0" y="1123188"/>
                </a:moveTo>
                <a:lnTo>
                  <a:pt x="1037" y="1074470"/>
                </a:lnTo>
                <a:lnTo>
                  <a:pt x="4123" y="1026282"/>
                </a:lnTo>
                <a:lnTo>
                  <a:pt x="9213" y="978666"/>
                </a:lnTo>
                <a:lnTo>
                  <a:pt x="16267" y="931664"/>
                </a:lnTo>
                <a:lnTo>
                  <a:pt x="25242" y="885318"/>
                </a:lnTo>
                <a:lnTo>
                  <a:pt x="36096" y="839671"/>
                </a:lnTo>
                <a:lnTo>
                  <a:pt x="48787" y="794764"/>
                </a:lnTo>
                <a:lnTo>
                  <a:pt x="63272" y="750640"/>
                </a:lnTo>
                <a:lnTo>
                  <a:pt x="79510" y="707341"/>
                </a:lnTo>
                <a:lnTo>
                  <a:pt x="97458" y="664909"/>
                </a:lnTo>
                <a:lnTo>
                  <a:pt x="117073" y="623386"/>
                </a:lnTo>
                <a:lnTo>
                  <a:pt x="138315" y="582814"/>
                </a:lnTo>
                <a:lnTo>
                  <a:pt x="161141" y="543236"/>
                </a:lnTo>
                <a:lnTo>
                  <a:pt x="185508" y="504694"/>
                </a:lnTo>
                <a:lnTo>
                  <a:pt x="211375" y="467229"/>
                </a:lnTo>
                <a:lnTo>
                  <a:pt x="238699" y="430885"/>
                </a:lnTo>
                <a:lnTo>
                  <a:pt x="267438" y="395703"/>
                </a:lnTo>
                <a:lnTo>
                  <a:pt x="297550" y="361725"/>
                </a:lnTo>
                <a:lnTo>
                  <a:pt x="328993" y="328993"/>
                </a:lnTo>
                <a:lnTo>
                  <a:pt x="361725" y="297550"/>
                </a:lnTo>
                <a:lnTo>
                  <a:pt x="395703" y="267438"/>
                </a:lnTo>
                <a:lnTo>
                  <a:pt x="430885" y="238699"/>
                </a:lnTo>
                <a:lnTo>
                  <a:pt x="467229" y="211375"/>
                </a:lnTo>
                <a:lnTo>
                  <a:pt x="504694" y="185508"/>
                </a:lnTo>
                <a:lnTo>
                  <a:pt x="543236" y="161141"/>
                </a:lnTo>
                <a:lnTo>
                  <a:pt x="582814" y="138315"/>
                </a:lnTo>
                <a:lnTo>
                  <a:pt x="623386" y="117073"/>
                </a:lnTo>
                <a:lnTo>
                  <a:pt x="664909" y="97458"/>
                </a:lnTo>
                <a:lnTo>
                  <a:pt x="707341" y="79510"/>
                </a:lnTo>
                <a:lnTo>
                  <a:pt x="750640" y="63272"/>
                </a:lnTo>
                <a:lnTo>
                  <a:pt x="794764" y="48787"/>
                </a:lnTo>
                <a:lnTo>
                  <a:pt x="839671" y="36096"/>
                </a:lnTo>
                <a:lnTo>
                  <a:pt x="885318" y="25242"/>
                </a:lnTo>
                <a:lnTo>
                  <a:pt x="931664" y="16267"/>
                </a:lnTo>
                <a:lnTo>
                  <a:pt x="978666" y="9213"/>
                </a:lnTo>
                <a:lnTo>
                  <a:pt x="1026282" y="4123"/>
                </a:lnTo>
                <a:lnTo>
                  <a:pt x="1074470" y="1037"/>
                </a:lnTo>
                <a:lnTo>
                  <a:pt x="1123188" y="0"/>
                </a:lnTo>
                <a:lnTo>
                  <a:pt x="1171905" y="1037"/>
                </a:lnTo>
                <a:lnTo>
                  <a:pt x="1220093" y="4123"/>
                </a:lnTo>
                <a:lnTo>
                  <a:pt x="1267709" y="9213"/>
                </a:lnTo>
                <a:lnTo>
                  <a:pt x="1314711" y="16267"/>
                </a:lnTo>
                <a:lnTo>
                  <a:pt x="1361057" y="25242"/>
                </a:lnTo>
                <a:lnTo>
                  <a:pt x="1406704" y="36096"/>
                </a:lnTo>
                <a:lnTo>
                  <a:pt x="1451611" y="48787"/>
                </a:lnTo>
                <a:lnTo>
                  <a:pt x="1495735" y="63272"/>
                </a:lnTo>
                <a:lnTo>
                  <a:pt x="1539034" y="79510"/>
                </a:lnTo>
                <a:lnTo>
                  <a:pt x="1581466" y="97458"/>
                </a:lnTo>
                <a:lnTo>
                  <a:pt x="1622989" y="117073"/>
                </a:lnTo>
                <a:lnTo>
                  <a:pt x="1663561" y="138315"/>
                </a:lnTo>
                <a:lnTo>
                  <a:pt x="1703139" y="161141"/>
                </a:lnTo>
                <a:lnTo>
                  <a:pt x="1741681" y="185508"/>
                </a:lnTo>
                <a:lnTo>
                  <a:pt x="1779146" y="211375"/>
                </a:lnTo>
                <a:lnTo>
                  <a:pt x="1815490" y="238699"/>
                </a:lnTo>
                <a:lnTo>
                  <a:pt x="1850672" y="267438"/>
                </a:lnTo>
                <a:lnTo>
                  <a:pt x="1884650" y="297550"/>
                </a:lnTo>
                <a:lnTo>
                  <a:pt x="1917382" y="328993"/>
                </a:lnTo>
                <a:lnTo>
                  <a:pt x="1948825" y="361725"/>
                </a:lnTo>
                <a:lnTo>
                  <a:pt x="1978937" y="395703"/>
                </a:lnTo>
                <a:lnTo>
                  <a:pt x="2007676" y="430885"/>
                </a:lnTo>
                <a:lnTo>
                  <a:pt x="2035000" y="467229"/>
                </a:lnTo>
                <a:lnTo>
                  <a:pt x="2060867" y="504694"/>
                </a:lnTo>
                <a:lnTo>
                  <a:pt x="2085234" y="543236"/>
                </a:lnTo>
                <a:lnTo>
                  <a:pt x="2108060" y="582814"/>
                </a:lnTo>
                <a:lnTo>
                  <a:pt x="2129302" y="623386"/>
                </a:lnTo>
                <a:lnTo>
                  <a:pt x="2148917" y="664909"/>
                </a:lnTo>
                <a:lnTo>
                  <a:pt x="2166865" y="707341"/>
                </a:lnTo>
                <a:lnTo>
                  <a:pt x="2183103" y="750640"/>
                </a:lnTo>
                <a:lnTo>
                  <a:pt x="2197588" y="794764"/>
                </a:lnTo>
                <a:lnTo>
                  <a:pt x="2210279" y="839671"/>
                </a:lnTo>
                <a:lnTo>
                  <a:pt x="2221133" y="885318"/>
                </a:lnTo>
                <a:lnTo>
                  <a:pt x="2230108" y="931664"/>
                </a:lnTo>
                <a:lnTo>
                  <a:pt x="2237162" y="978666"/>
                </a:lnTo>
                <a:lnTo>
                  <a:pt x="2242252" y="1026282"/>
                </a:lnTo>
                <a:lnTo>
                  <a:pt x="2245338" y="1074470"/>
                </a:lnTo>
                <a:lnTo>
                  <a:pt x="2246376" y="1123188"/>
                </a:lnTo>
                <a:lnTo>
                  <a:pt x="2245338" y="1171905"/>
                </a:lnTo>
                <a:lnTo>
                  <a:pt x="2242252" y="1220093"/>
                </a:lnTo>
                <a:lnTo>
                  <a:pt x="2237162" y="1267709"/>
                </a:lnTo>
                <a:lnTo>
                  <a:pt x="2230108" y="1314711"/>
                </a:lnTo>
                <a:lnTo>
                  <a:pt x="2221133" y="1361057"/>
                </a:lnTo>
                <a:lnTo>
                  <a:pt x="2210279" y="1406704"/>
                </a:lnTo>
                <a:lnTo>
                  <a:pt x="2197588" y="1451611"/>
                </a:lnTo>
                <a:lnTo>
                  <a:pt x="2183103" y="1495735"/>
                </a:lnTo>
                <a:lnTo>
                  <a:pt x="2166865" y="1539034"/>
                </a:lnTo>
                <a:lnTo>
                  <a:pt x="2148917" y="1581466"/>
                </a:lnTo>
                <a:lnTo>
                  <a:pt x="2129302" y="1622989"/>
                </a:lnTo>
                <a:lnTo>
                  <a:pt x="2108060" y="1663561"/>
                </a:lnTo>
                <a:lnTo>
                  <a:pt x="2085234" y="1703139"/>
                </a:lnTo>
                <a:lnTo>
                  <a:pt x="2060867" y="1741681"/>
                </a:lnTo>
                <a:lnTo>
                  <a:pt x="2035000" y="1779146"/>
                </a:lnTo>
                <a:lnTo>
                  <a:pt x="2007676" y="1815490"/>
                </a:lnTo>
                <a:lnTo>
                  <a:pt x="1978937" y="1850672"/>
                </a:lnTo>
                <a:lnTo>
                  <a:pt x="1948825" y="1884650"/>
                </a:lnTo>
                <a:lnTo>
                  <a:pt x="1917382" y="1917382"/>
                </a:lnTo>
                <a:lnTo>
                  <a:pt x="1884650" y="1948825"/>
                </a:lnTo>
                <a:lnTo>
                  <a:pt x="1850672" y="1978937"/>
                </a:lnTo>
                <a:lnTo>
                  <a:pt x="1815490" y="2007676"/>
                </a:lnTo>
                <a:lnTo>
                  <a:pt x="1779146" y="2035000"/>
                </a:lnTo>
                <a:lnTo>
                  <a:pt x="1741681" y="2060867"/>
                </a:lnTo>
                <a:lnTo>
                  <a:pt x="1703139" y="2085234"/>
                </a:lnTo>
                <a:lnTo>
                  <a:pt x="1663561" y="2108060"/>
                </a:lnTo>
                <a:lnTo>
                  <a:pt x="1622989" y="2129302"/>
                </a:lnTo>
                <a:lnTo>
                  <a:pt x="1581466" y="2148917"/>
                </a:lnTo>
                <a:lnTo>
                  <a:pt x="1539034" y="2166865"/>
                </a:lnTo>
                <a:lnTo>
                  <a:pt x="1495735" y="2183103"/>
                </a:lnTo>
                <a:lnTo>
                  <a:pt x="1451611" y="2197588"/>
                </a:lnTo>
                <a:lnTo>
                  <a:pt x="1406704" y="2210279"/>
                </a:lnTo>
                <a:lnTo>
                  <a:pt x="1361057" y="2221133"/>
                </a:lnTo>
                <a:lnTo>
                  <a:pt x="1314711" y="2230108"/>
                </a:lnTo>
                <a:lnTo>
                  <a:pt x="1267709" y="2237162"/>
                </a:lnTo>
                <a:lnTo>
                  <a:pt x="1220093" y="2242252"/>
                </a:lnTo>
                <a:lnTo>
                  <a:pt x="1171905" y="2245338"/>
                </a:lnTo>
                <a:lnTo>
                  <a:pt x="1123188" y="2246376"/>
                </a:lnTo>
                <a:lnTo>
                  <a:pt x="1074470" y="2245338"/>
                </a:lnTo>
                <a:lnTo>
                  <a:pt x="1026282" y="2242252"/>
                </a:lnTo>
                <a:lnTo>
                  <a:pt x="978666" y="2237162"/>
                </a:lnTo>
                <a:lnTo>
                  <a:pt x="931664" y="2230108"/>
                </a:lnTo>
                <a:lnTo>
                  <a:pt x="885318" y="2221133"/>
                </a:lnTo>
                <a:lnTo>
                  <a:pt x="839671" y="2210279"/>
                </a:lnTo>
                <a:lnTo>
                  <a:pt x="794764" y="2197588"/>
                </a:lnTo>
                <a:lnTo>
                  <a:pt x="750640" y="2183103"/>
                </a:lnTo>
                <a:lnTo>
                  <a:pt x="707341" y="2166865"/>
                </a:lnTo>
                <a:lnTo>
                  <a:pt x="664909" y="2148917"/>
                </a:lnTo>
                <a:lnTo>
                  <a:pt x="623386" y="2129302"/>
                </a:lnTo>
                <a:lnTo>
                  <a:pt x="582814" y="2108060"/>
                </a:lnTo>
                <a:lnTo>
                  <a:pt x="543236" y="2085234"/>
                </a:lnTo>
                <a:lnTo>
                  <a:pt x="504694" y="2060867"/>
                </a:lnTo>
                <a:lnTo>
                  <a:pt x="467229" y="2035000"/>
                </a:lnTo>
                <a:lnTo>
                  <a:pt x="430885" y="2007676"/>
                </a:lnTo>
                <a:lnTo>
                  <a:pt x="395703" y="1978937"/>
                </a:lnTo>
                <a:lnTo>
                  <a:pt x="361725" y="1948825"/>
                </a:lnTo>
                <a:lnTo>
                  <a:pt x="328993" y="1917382"/>
                </a:lnTo>
                <a:lnTo>
                  <a:pt x="297550" y="1884650"/>
                </a:lnTo>
                <a:lnTo>
                  <a:pt x="267438" y="1850672"/>
                </a:lnTo>
                <a:lnTo>
                  <a:pt x="238699" y="1815490"/>
                </a:lnTo>
                <a:lnTo>
                  <a:pt x="211375" y="1779146"/>
                </a:lnTo>
                <a:lnTo>
                  <a:pt x="185508" y="1741681"/>
                </a:lnTo>
                <a:lnTo>
                  <a:pt x="161141" y="1703139"/>
                </a:lnTo>
                <a:lnTo>
                  <a:pt x="138315" y="1663561"/>
                </a:lnTo>
                <a:lnTo>
                  <a:pt x="117073" y="1622989"/>
                </a:lnTo>
                <a:lnTo>
                  <a:pt x="97458" y="1581466"/>
                </a:lnTo>
                <a:lnTo>
                  <a:pt x="79510" y="1539034"/>
                </a:lnTo>
                <a:lnTo>
                  <a:pt x="63272" y="1495735"/>
                </a:lnTo>
                <a:lnTo>
                  <a:pt x="48787" y="1451611"/>
                </a:lnTo>
                <a:lnTo>
                  <a:pt x="36096" y="1406704"/>
                </a:lnTo>
                <a:lnTo>
                  <a:pt x="25242" y="1361057"/>
                </a:lnTo>
                <a:lnTo>
                  <a:pt x="16267" y="1314711"/>
                </a:lnTo>
                <a:lnTo>
                  <a:pt x="9213" y="1267709"/>
                </a:lnTo>
                <a:lnTo>
                  <a:pt x="4123" y="1220093"/>
                </a:lnTo>
                <a:lnTo>
                  <a:pt x="1037" y="1171905"/>
                </a:lnTo>
                <a:lnTo>
                  <a:pt x="0" y="112318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7646" y="3211829"/>
            <a:ext cx="76200" cy="1002665"/>
          </a:xfrm>
          <a:custGeom>
            <a:avLst/>
            <a:gdLst/>
            <a:ahLst/>
            <a:cxnLst/>
            <a:rect l="l" t="t" r="r" b="b"/>
            <a:pathLst>
              <a:path w="76200" h="1002664">
                <a:moveTo>
                  <a:pt x="28193" y="925868"/>
                </a:moveTo>
                <a:lnTo>
                  <a:pt x="0" y="925868"/>
                </a:lnTo>
                <a:lnTo>
                  <a:pt x="38100" y="1002068"/>
                </a:lnTo>
                <a:lnTo>
                  <a:pt x="69850" y="938568"/>
                </a:lnTo>
                <a:lnTo>
                  <a:pt x="28193" y="938568"/>
                </a:lnTo>
                <a:lnTo>
                  <a:pt x="28193" y="925868"/>
                </a:lnTo>
                <a:close/>
              </a:path>
              <a:path w="76200" h="1002664">
                <a:moveTo>
                  <a:pt x="48005" y="63500"/>
                </a:moveTo>
                <a:lnTo>
                  <a:pt x="28193" y="63500"/>
                </a:lnTo>
                <a:lnTo>
                  <a:pt x="28193" y="938568"/>
                </a:lnTo>
                <a:lnTo>
                  <a:pt x="48005" y="938568"/>
                </a:lnTo>
                <a:lnTo>
                  <a:pt x="48005" y="63500"/>
                </a:lnTo>
                <a:close/>
              </a:path>
              <a:path w="76200" h="1002664">
                <a:moveTo>
                  <a:pt x="76200" y="925868"/>
                </a:moveTo>
                <a:lnTo>
                  <a:pt x="48005" y="925868"/>
                </a:lnTo>
                <a:lnTo>
                  <a:pt x="48005" y="938568"/>
                </a:lnTo>
                <a:lnTo>
                  <a:pt x="69850" y="938568"/>
                </a:lnTo>
                <a:lnTo>
                  <a:pt x="76200" y="925868"/>
                </a:lnTo>
                <a:close/>
              </a:path>
              <a:path w="76200" h="1002664">
                <a:moveTo>
                  <a:pt x="38100" y="0"/>
                </a:moveTo>
                <a:lnTo>
                  <a:pt x="0" y="76200"/>
                </a:lnTo>
                <a:lnTo>
                  <a:pt x="28193" y="76200"/>
                </a:lnTo>
                <a:lnTo>
                  <a:pt x="28193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02664">
                <a:moveTo>
                  <a:pt x="69850" y="63500"/>
                </a:moveTo>
                <a:lnTo>
                  <a:pt x="48005" y="63500"/>
                </a:lnTo>
                <a:lnTo>
                  <a:pt x="4800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4AA1AE30-FEFF-9349-9A57-7B0D6F05A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419E8FCA-EEA3-544E-A6EB-14CE51AC0674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1" name="object 22">
                <a:extLst>
                  <a:ext uri="{FF2B5EF4-FFF2-40B4-BE49-F238E27FC236}">
                    <a16:creationId xmlns:a16="http://schemas.microsoft.com/office/drawing/2014/main" id="{167E1596-D4E5-9C4B-AD8E-D24CA1DDC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40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04786" y="1705195"/>
            <a:ext cx="5150485" cy="2743200"/>
          </a:xfrm>
          <a:custGeom>
            <a:avLst/>
            <a:gdLst/>
            <a:ahLst/>
            <a:cxnLst/>
            <a:rect l="l" t="t" r="r" b="b"/>
            <a:pathLst>
              <a:path w="5150484" h="2743200">
                <a:moveTo>
                  <a:pt x="3499499" y="2730500"/>
                </a:moveTo>
                <a:lnTo>
                  <a:pt x="2744049" y="2730500"/>
                </a:lnTo>
                <a:lnTo>
                  <a:pt x="2804708" y="2743200"/>
                </a:lnTo>
                <a:lnTo>
                  <a:pt x="3444334" y="2743200"/>
                </a:lnTo>
                <a:lnTo>
                  <a:pt x="3499499" y="2730500"/>
                </a:lnTo>
                <a:close/>
              </a:path>
              <a:path w="5150484" h="2743200">
                <a:moveTo>
                  <a:pt x="3608084" y="2717800"/>
                </a:moveTo>
                <a:lnTo>
                  <a:pt x="2621729" y="2717800"/>
                </a:lnTo>
                <a:lnTo>
                  <a:pt x="2683050" y="2730500"/>
                </a:lnTo>
                <a:lnTo>
                  <a:pt x="3554088" y="2730500"/>
                </a:lnTo>
                <a:lnTo>
                  <a:pt x="3608084" y="2717800"/>
                </a:lnTo>
                <a:close/>
              </a:path>
              <a:path w="5150484" h="2743200">
                <a:moveTo>
                  <a:pt x="3714222" y="2705100"/>
                </a:moveTo>
                <a:lnTo>
                  <a:pt x="2498194" y="2705100"/>
                </a:lnTo>
                <a:lnTo>
                  <a:pt x="2560104" y="2717800"/>
                </a:lnTo>
                <a:lnTo>
                  <a:pt x="3661468" y="2717800"/>
                </a:lnTo>
                <a:lnTo>
                  <a:pt x="3714222" y="2705100"/>
                </a:lnTo>
                <a:close/>
              </a:path>
              <a:path w="5150484" h="2743200">
                <a:moveTo>
                  <a:pt x="2714006" y="50800"/>
                </a:moveTo>
                <a:lnTo>
                  <a:pt x="1383695" y="50800"/>
                </a:lnTo>
                <a:lnTo>
                  <a:pt x="1281501" y="76200"/>
                </a:lnTo>
                <a:lnTo>
                  <a:pt x="1231449" y="76200"/>
                </a:lnTo>
                <a:lnTo>
                  <a:pt x="1182117" y="88900"/>
                </a:lnTo>
                <a:lnTo>
                  <a:pt x="992361" y="139700"/>
                </a:lnTo>
                <a:lnTo>
                  <a:pt x="858499" y="177800"/>
                </a:lnTo>
                <a:lnTo>
                  <a:pt x="815586" y="203200"/>
                </a:lnTo>
                <a:lnTo>
                  <a:pt x="732429" y="228600"/>
                </a:lnTo>
                <a:lnTo>
                  <a:pt x="692222" y="254000"/>
                </a:lnTo>
                <a:lnTo>
                  <a:pt x="652953" y="266700"/>
                </a:lnTo>
                <a:lnTo>
                  <a:pt x="614641" y="292100"/>
                </a:lnTo>
                <a:lnTo>
                  <a:pt x="577302" y="304800"/>
                </a:lnTo>
                <a:lnTo>
                  <a:pt x="540957" y="330200"/>
                </a:lnTo>
                <a:lnTo>
                  <a:pt x="505622" y="342900"/>
                </a:lnTo>
                <a:lnTo>
                  <a:pt x="471317" y="368300"/>
                </a:lnTo>
                <a:lnTo>
                  <a:pt x="438058" y="393700"/>
                </a:lnTo>
                <a:lnTo>
                  <a:pt x="405864" y="406400"/>
                </a:lnTo>
                <a:lnTo>
                  <a:pt x="374754" y="431800"/>
                </a:lnTo>
                <a:lnTo>
                  <a:pt x="344745" y="457200"/>
                </a:lnTo>
                <a:lnTo>
                  <a:pt x="315856" y="482600"/>
                </a:lnTo>
                <a:lnTo>
                  <a:pt x="261509" y="533400"/>
                </a:lnTo>
                <a:lnTo>
                  <a:pt x="236087" y="546100"/>
                </a:lnTo>
                <a:lnTo>
                  <a:pt x="211857" y="571500"/>
                </a:lnTo>
                <a:lnTo>
                  <a:pt x="188837" y="609600"/>
                </a:lnTo>
                <a:lnTo>
                  <a:pt x="167046" y="635000"/>
                </a:lnTo>
                <a:lnTo>
                  <a:pt x="127221" y="685800"/>
                </a:lnTo>
                <a:lnTo>
                  <a:pt x="92527" y="736600"/>
                </a:lnTo>
                <a:lnTo>
                  <a:pt x="77149" y="774700"/>
                </a:lnTo>
                <a:lnTo>
                  <a:pt x="63109" y="800100"/>
                </a:lnTo>
                <a:lnTo>
                  <a:pt x="50424" y="825500"/>
                </a:lnTo>
                <a:lnTo>
                  <a:pt x="39112" y="863600"/>
                </a:lnTo>
                <a:lnTo>
                  <a:pt x="29191" y="889000"/>
                </a:lnTo>
                <a:lnTo>
                  <a:pt x="20680" y="914400"/>
                </a:lnTo>
                <a:lnTo>
                  <a:pt x="13597" y="952500"/>
                </a:lnTo>
                <a:lnTo>
                  <a:pt x="7960" y="977900"/>
                </a:lnTo>
                <a:lnTo>
                  <a:pt x="3809" y="1016000"/>
                </a:lnTo>
                <a:lnTo>
                  <a:pt x="1160" y="1041400"/>
                </a:lnTo>
                <a:lnTo>
                  <a:pt x="0" y="1079500"/>
                </a:lnTo>
                <a:lnTo>
                  <a:pt x="311" y="1117600"/>
                </a:lnTo>
                <a:lnTo>
                  <a:pt x="2079" y="1143000"/>
                </a:lnTo>
                <a:lnTo>
                  <a:pt x="5288" y="1181100"/>
                </a:lnTo>
                <a:lnTo>
                  <a:pt x="9922" y="1206500"/>
                </a:lnTo>
                <a:lnTo>
                  <a:pt x="15967" y="1244600"/>
                </a:lnTo>
                <a:lnTo>
                  <a:pt x="23407" y="1270000"/>
                </a:lnTo>
                <a:lnTo>
                  <a:pt x="32226" y="1308100"/>
                </a:lnTo>
                <a:lnTo>
                  <a:pt x="42408" y="1333500"/>
                </a:lnTo>
                <a:lnTo>
                  <a:pt x="53939" y="1371600"/>
                </a:lnTo>
                <a:lnTo>
                  <a:pt x="66802" y="1397000"/>
                </a:lnTo>
                <a:lnTo>
                  <a:pt x="80983" y="1435100"/>
                </a:lnTo>
                <a:lnTo>
                  <a:pt x="96465" y="1460500"/>
                </a:lnTo>
                <a:lnTo>
                  <a:pt x="113234" y="1498600"/>
                </a:lnTo>
                <a:lnTo>
                  <a:pt x="131273" y="1524000"/>
                </a:lnTo>
                <a:lnTo>
                  <a:pt x="150568" y="1562100"/>
                </a:lnTo>
                <a:lnTo>
                  <a:pt x="171103" y="1587500"/>
                </a:lnTo>
                <a:lnTo>
                  <a:pt x="192862" y="1625600"/>
                </a:lnTo>
                <a:lnTo>
                  <a:pt x="215829" y="1651000"/>
                </a:lnTo>
                <a:lnTo>
                  <a:pt x="239990" y="1676400"/>
                </a:lnTo>
                <a:lnTo>
                  <a:pt x="265329" y="1714500"/>
                </a:lnTo>
                <a:lnTo>
                  <a:pt x="291831" y="1739900"/>
                </a:lnTo>
                <a:lnTo>
                  <a:pt x="319479" y="1765300"/>
                </a:lnTo>
                <a:lnTo>
                  <a:pt x="348259" y="1803400"/>
                </a:lnTo>
                <a:lnTo>
                  <a:pt x="378155" y="1828800"/>
                </a:lnTo>
                <a:lnTo>
                  <a:pt x="409151" y="1854200"/>
                </a:lnTo>
                <a:lnTo>
                  <a:pt x="441232" y="1892300"/>
                </a:lnTo>
                <a:lnTo>
                  <a:pt x="474382" y="1917700"/>
                </a:lnTo>
                <a:lnTo>
                  <a:pt x="508587" y="1943100"/>
                </a:lnTo>
                <a:lnTo>
                  <a:pt x="543830" y="1968500"/>
                </a:lnTo>
                <a:lnTo>
                  <a:pt x="580096" y="2006600"/>
                </a:lnTo>
                <a:lnTo>
                  <a:pt x="617370" y="2032000"/>
                </a:lnTo>
                <a:lnTo>
                  <a:pt x="655635" y="2057400"/>
                </a:lnTo>
                <a:lnTo>
                  <a:pt x="694878" y="2082800"/>
                </a:lnTo>
                <a:lnTo>
                  <a:pt x="735081" y="2108200"/>
                </a:lnTo>
                <a:lnTo>
                  <a:pt x="776230" y="2133600"/>
                </a:lnTo>
                <a:lnTo>
                  <a:pt x="818309" y="2159000"/>
                </a:lnTo>
                <a:lnTo>
                  <a:pt x="861302" y="2184400"/>
                </a:lnTo>
                <a:lnTo>
                  <a:pt x="905195" y="2209800"/>
                </a:lnTo>
                <a:lnTo>
                  <a:pt x="949972" y="2235200"/>
                </a:lnTo>
                <a:lnTo>
                  <a:pt x="995616" y="2260600"/>
                </a:lnTo>
                <a:lnTo>
                  <a:pt x="1089448" y="2311400"/>
                </a:lnTo>
                <a:lnTo>
                  <a:pt x="1137604" y="2324100"/>
                </a:lnTo>
                <a:lnTo>
                  <a:pt x="1186567" y="2349500"/>
                </a:lnTo>
                <a:lnTo>
                  <a:pt x="1286848" y="2400300"/>
                </a:lnTo>
                <a:lnTo>
                  <a:pt x="1338136" y="2413000"/>
                </a:lnTo>
                <a:lnTo>
                  <a:pt x="1390169" y="2438400"/>
                </a:lnTo>
                <a:lnTo>
                  <a:pt x="1442930" y="2451100"/>
                </a:lnTo>
                <a:lnTo>
                  <a:pt x="1496404" y="2476500"/>
                </a:lnTo>
                <a:lnTo>
                  <a:pt x="1550577" y="2489200"/>
                </a:lnTo>
                <a:lnTo>
                  <a:pt x="1605431" y="2514600"/>
                </a:lnTo>
                <a:lnTo>
                  <a:pt x="1717126" y="2540000"/>
                </a:lnTo>
                <a:lnTo>
                  <a:pt x="1773935" y="2565400"/>
                </a:lnTo>
                <a:lnTo>
                  <a:pt x="1831364" y="2578100"/>
                </a:lnTo>
                <a:lnTo>
                  <a:pt x="2436016" y="2705100"/>
                </a:lnTo>
                <a:lnTo>
                  <a:pt x="3766327" y="2705100"/>
                </a:lnTo>
                <a:lnTo>
                  <a:pt x="3918573" y="2667000"/>
                </a:lnTo>
                <a:lnTo>
                  <a:pt x="3967905" y="2667000"/>
                </a:lnTo>
                <a:lnTo>
                  <a:pt x="4157661" y="2616200"/>
                </a:lnTo>
                <a:lnTo>
                  <a:pt x="4247744" y="2590800"/>
                </a:lnTo>
                <a:lnTo>
                  <a:pt x="4291523" y="2565400"/>
                </a:lnTo>
                <a:lnTo>
                  <a:pt x="4417593" y="2527300"/>
                </a:lnTo>
                <a:lnTo>
                  <a:pt x="4457800" y="2501900"/>
                </a:lnTo>
                <a:lnTo>
                  <a:pt x="4497069" y="2489200"/>
                </a:lnTo>
                <a:lnTo>
                  <a:pt x="4535382" y="2463800"/>
                </a:lnTo>
                <a:lnTo>
                  <a:pt x="4572720" y="2451100"/>
                </a:lnTo>
                <a:lnTo>
                  <a:pt x="4609065" y="2425700"/>
                </a:lnTo>
                <a:lnTo>
                  <a:pt x="4644400" y="2413000"/>
                </a:lnTo>
                <a:lnTo>
                  <a:pt x="4678706" y="2387600"/>
                </a:lnTo>
                <a:lnTo>
                  <a:pt x="4711965" y="2362200"/>
                </a:lnTo>
                <a:lnTo>
                  <a:pt x="4744158" y="2349500"/>
                </a:lnTo>
                <a:lnTo>
                  <a:pt x="4775268" y="2324100"/>
                </a:lnTo>
                <a:lnTo>
                  <a:pt x="4805277" y="2298700"/>
                </a:lnTo>
                <a:lnTo>
                  <a:pt x="4834166" y="2273300"/>
                </a:lnTo>
                <a:lnTo>
                  <a:pt x="4888514" y="2222500"/>
                </a:lnTo>
                <a:lnTo>
                  <a:pt x="4938165" y="2171700"/>
                </a:lnTo>
                <a:lnTo>
                  <a:pt x="4982976" y="2120900"/>
                </a:lnTo>
                <a:lnTo>
                  <a:pt x="5022801" y="2070100"/>
                </a:lnTo>
                <a:lnTo>
                  <a:pt x="5057495" y="2019300"/>
                </a:lnTo>
                <a:lnTo>
                  <a:pt x="5072873" y="1981200"/>
                </a:lnTo>
                <a:lnTo>
                  <a:pt x="5086914" y="1955800"/>
                </a:lnTo>
                <a:lnTo>
                  <a:pt x="5099599" y="1930400"/>
                </a:lnTo>
                <a:lnTo>
                  <a:pt x="5110911" y="1892300"/>
                </a:lnTo>
                <a:lnTo>
                  <a:pt x="5120831" y="1866900"/>
                </a:lnTo>
                <a:lnTo>
                  <a:pt x="5129342" y="1828800"/>
                </a:lnTo>
                <a:lnTo>
                  <a:pt x="5136425" y="1803400"/>
                </a:lnTo>
                <a:lnTo>
                  <a:pt x="5142062" y="1765300"/>
                </a:lnTo>
                <a:lnTo>
                  <a:pt x="5146214" y="1739900"/>
                </a:lnTo>
                <a:lnTo>
                  <a:pt x="5148862" y="1701800"/>
                </a:lnTo>
                <a:lnTo>
                  <a:pt x="5150023" y="1676400"/>
                </a:lnTo>
                <a:lnTo>
                  <a:pt x="5149712" y="1638300"/>
                </a:lnTo>
                <a:lnTo>
                  <a:pt x="5147944" y="1612900"/>
                </a:lnTo>
                <a:lnTo>
                  <a:pt x="5144735" y="1574800"/>
                </a:lnTo>
                <a:lnTo>
                  <a:pt x="5140100" y="1549400"/>
                </a:lnTo>
                <a:lnTo>
                  <a:pt x="5134055" y="1511300"/>
                </a:lnTo>
                <a:lnTo>
                  <a:pt x="5126616" y="1485900"/>
                </a:lnTo>
                <a:lnTo>
                  <a:pt x="5117797" y="1447800"/>
                </a:lnTo>
                <a:lnTo>
                  <a:pt x="5107614" y="1422400"/>
                </a:lnTo>
                <a:lnTo>
                  <a:pt x="5096084" y="1384300"/>
                </a:lnTo>
                <a:lnTo>
                  <a:pt x="5083220" y="1358900"/>
                </a:lnTo>
                <a:lnTo>
                  <a:pt x="5069040" y="1320800"/>
                </a:lnTo>
                <a:lnTo>
                  <a:pt x="5053557" y="1295400"/>
                </a:lnTo>
                <a:lnTo>
                  <a:pt x="5036789" y="1257300"/>
                </a:lnTo>
                <a:lnTo>
                  <a:pt x="5018749" y="1231900"/>
                </a:lnTo>
                <a:lnTo>
                  <a:pt x="4999454" y="1193800"/>
                </a:lnTo>
                <a:lnTo>
                  <a:pt x="4978920" y="1168400"/>
                </a:lnTo>
                <a:lnTo>
                  <a:pt x="4957161" y="1130300"/>
                </a:lnTo>
                <a:lnTo>
                  <a:pt x="4934193" y="1104900"/>
                </a:lnTo>
                <a:lnTo>
                  <a:pt x="4910032" y="1079500"/>
                </a:lnTo>
                <a:lnTo>
                  <a:pt x="4884693" y="1041400"/>
                </a:lnTo>
                <a:lnTo>
                  <a:pt x="4858192" y="1016000"/>
                </a:lnTo>
                <a:lnTo>
                  <a:pt x="4830543" y="977900"/>
                </a:lnTo>
                <a:lnTo>
                  <a:pt x="4801763" y="952500"/>
                </a:lnTo>
                <a:lnTo>
                  <a:pt x="4771868" y="927100"/>
                </a:lnTo>
                <a:lnTo>
                  <a:pt x="4740872" y="889000"/>
                </a:lnTo>
                <a:lnTo>
                  <a:pt x="4708791" y="863600"/>
                </a:lnTo>
                <a:lnTo>
                  <a:pt x="4675640" y="838200"/>
                </a:lnTo>
                <a:lnTo>
                  <a:pt x="4641435" y="812800"/>
                </a:lnTo>
                <a:lnTo>
                  <a:pt x="4606192" y="774700"/>
                </a:lnTo>
                <a:lnTo>
                  <a:pt x="4569926" y="749300"/>
                </a:lnTo>
                <a:lnTo>
                  <a:pt x="4532653" y="723900"/>
                </a:lnTo>
                <a:lnTo>
                  <a:pt x="4494387" y="698500"/>
                </a:lnTo>
                <a:lnTo>
                  <a:pt x="4455145" y="673100"/>
                </a:lnTo>
                <a:lnTo>
                  <a:pt x="4414941" y="647700"/>
                </a:lnTo>
                <a:lnTo>
                  <a:pt x="4373793" y="622300"/>
                </a:lnTo>
                <a:lnTo>
                  <a:pt x="4331714" y="596900"/>
                </a:lnTo>
                <a:lnTo>
                  <a:pt x="4288720" y="571500"/>
                </a:lnTo>
                <a:lnTo>
                  <a:pt x="4244827" y="546100"/>
                </a:lnTo>
                <a:lnTo>
                  <a:pt x="4200051" y="520700"/>
                </a:lnTo>
                <a:lnTo>
                  <a:pt x="4154406" y="495300"/>
                </a:lnTo>
                <a:lnTo>
                  <a:pt x="4060574" y="444500"/>
                </a:lnTo>
                <a:lnTo>
                  <a:pt x="4012418" y="419100"/>
                </a:lnTo>
                <a:lnTo>
                  <a:pt x="3963456" y="406400"/>
                </a:lnTo>
                <a:lnTo>
                  <a:pt x="3863174" y="355600"/>
                </a:lnTo>
                <a:lnTo>
                  <a:pt x="3811886" y="342900"/>
                </a:lnTo>
                <a:lnTo>
                  <a:pt x="3759854" y="317500"/>
                </a:lnTo>
                <a:lnTo>
                  <a:pt x="3707092" y="304800"/>
                </a:lnTo>
                <a:lnTo>
                  <a:pt x="3653618" y="279400"/>
                </a:lnTo>
                <a:lnTo>
                  <a:pt x="3599446" y="266700"/>
                </a:lnTo>
                <a:lnTo>
                  <a:pt x="3544591" y="241300"/>
                </a:lnTo>
                <a:lnTo>
                  <a:pt x="3489069" y="228600"/>
                </a:lnTo>
                <a:lnTo>
                  <a:pt x="3432896" y="203200"/>
                </a:lnTo>
                <a:lnTo>
                  <a:pt x="3202001" y="152400"/>
                </a:lnTo>
                <a:lnTo>
                  <a:pt x="3142803" y="127000"/>
                </a:lnTo>
                <a:lnTo>
                  <a:pt x="2961922" y="88900"/>
                </a:lnTo>
                <a:lnTo>
                  <a:pt x="2900584" y="88900"/>
                </a:lnTo>
                <a:lnTo>
                  <a:pt x="2714006" y="50800"/>
                </a:lnTo>
                <a:close/>
              </a:path>
              <a:path w="5150484" h="2743200">
                <a:moveTo>
                  <a:pt x="2528294" y="25400"/>
                </a:moveTo>
                <a:lnTo>
                  <a:pt x="1595934" y="25400"/>
                </a:lnTo>
                <a:lnTo>
                  <a:pt x="1541938" y="38100"/>
                </a:lnTo>
                <a:lnTo>
                  <a:pt x="1488555" y="38100"/>
                </a:lnTo>
                <a:lnTo>
                  <a:pt x="1435801" y="50800"/>
                </a:lnTo>
                <a:lnTo>
                  <a:pt x="2651829" y="50800"/>
                </a:lnTo>
                <a:lnTo>
                  <a:pt x="2528294" y="25400"/>
                </a:lnTo>
                <a:close/>
              </a:path>
              <a:path w="5150484" h="2743200">
                <a:moveTo>
                  <a:pt x="2345315" y="12700"/>
                </a:moveTo>
                <a:lnTo>
                  <a:pt x="1705689" y="12700"/>
                </a:lnTo>
                <a:lnTo>
                  <a:pt x="1650524" y="25400"/>
                </a:lnTo>
                <a:lnTo>
                  <a:pt x="2405974" y="25400"/>
                </a:lnTo>
                <a:lnTo>
                  <a:pt x="2345315" y="12700"/>
                </a:lnTo>
                <a:close/>
              </a:path>
              <a:path w="5150484" h="2743200">
                <a:moveTo>
                  <a:pt x="2165559" y="0"/>
                </a:moveTo>
                <a:lnTo>
                  <a:pt x="1931744" y="0"/>
                </a:lnTo>
                <a:lnTo>
                  <a:pt x="1874457" y="12700"/>
                </a:lnTo>
                <a:lnTo>
                  <a:pt x="2225089" y="12700"/>
                </a:lnTo>
                <a:lnTo>
                  <a:pt x="2165559" y="0"/>
                </a:lnTo>
                <a:close/>
              </a:path>
            </a:pathLst>
          </a:custGeom>
          <a:solidFill>
            <a:srgbClr val="00B0F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0015" y="296722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0240" y="4002023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2435" y="3285744"/>
            <a:ext cx="249936" cy="249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10555" y="2549651"/>
            <a:ext cx="249936" cy="2499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8252" y="3206495"/>
            <a:ext cx="249936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68979" y="308610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94660" y="3354323"/>
            <a:ext cx="249935" cy="24993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1608" y="3883152"/>
            <a:ext cx="249936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411" y="3558540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81344" y="2846832"/>
            <a:ext cx="249936" cy="2499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118872" y="0"/>
                </a:moveTo>
                <a:lnTo>
                  <a:pt x="72598" y="9340"/>
                </a:lnTo>
                <a:lnTo>
                  <a:pt x="34813" y="34813"/>
                </a:lnTo>
                <a:lnTo>
                  <a:pt x="9340" y="72598"/>
                </a:lnTo>
                <a:lnTo>
                  <a:pt x="0" y="118872"/>
                </a:lnTo>
                <a:lnTo>
                  <a:pt x="9340" y="165140"/>
                </a:lnTo>
                <a:lnTo>
                  <a:pt x="34813" y="202925"/>
                </a:lnTo>
                <a:lnTo>
                  <a:pt x="72598" y="228401"/>
                </a:lnTo>
                <a:lnTo>
                  <a:pt x="118872" y="237744"/>
                </a:lnTo>
                <a:lnTo>
                  <a:pt x="165145" y="228401"/>
                </a:lnTo>
                <a:lnTo>
                  <a:pt x="202930" y="202925"/>
                </a:lnTo>
                <a:lnTo>
                  <a:pt x="228403" y="165140"/>
                </a:lnTo>
                <a:lnTo>
                  <a:pt x="237744" y="118872"/>
                </a:lnTo>
                <a:lnTo>
                  <a:pt x="228403" y="72598"/>
                </a:lnTo>
                <a:lnTo>
                  <a:pt x="202930" y="34813"/>
                </a:lnTo>
                <a:lnTo>
                  <a:pt x="165145" y="9340"/>
                </a:lnTo>
                <a:lnTo>
                  <a:pt x="11887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1479" y="3709415"/>
            <a:ext cx="238125" cy="238125"/>
          </a:xfrm>
          <a:custGeom>
            <a:avLst/>
            <a:gdLst/>
            <a:ahLst/>
            <a:cxnLst/>
            <a:rect l="l" t="t" r="r" b="b"/>
            <a:pathLst>
              <a:path w="238125" h="238125">
                <a:moveTo>
                  <a:pt x="0" y="118872"/>
                </a:moveTo>
                <a:lnTo>
                  <a:pt x="9340" y="72598"/>
                </a:lnTo>
                <a:lnTo>
                  <a:pt x="34813" y="34813"/>
                </a:lnTo>
                <a:lnTo>
                  <a:pt x="72598" y="9340"/>
                </a:lnTo>
                <a:lnTo>
                  <a:pt x="118872" y="0"/>
                </a:lnTo>
                <a:lnTo>
                  <a:pt x="165145" y="9340"/>
                </a:lnTo>
                <a:lnTo>
                  <a:pt x="202930" y="34813"/>
                </a:lnTo>
                <a:lnTo>
                  <a:pt x="228403" y="72598"/>
                </a:lnTo>
                <a:lnTo>
                  <a:pt x="237744" y="118872"/>
                </a:lnTo>
                <a:lnTo>
                  <a:pt x="228403" y="165140"/>
                </a:lnTo>
                <a:lnTo>
                  <a:pt x="202930" y="202925"/>
                </a:lnTo>
                <a:lnTo>
                  <a:pt x="165145" y="228401"/>
                </a:lnTo>
                <a:lnTo>
                  <a:pt x="118872" y="237744"/>
                </a:lnTo>
                <a:lnTo>
                  <a:pt x="72598" y="228401"/>
                </a:lnTo>
                <a:lnTo>
                  <a:pt x="34813" y="202925"/>
                </a:lnTo>
                <a:lnTo>
                  <a:pt x="9340" y="165140"/>
                </a:lnTo>
                <a:lnTo>
                  <a:pt x="0" y="1188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41420" y="29977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72639" y="2458211"/>
            <a:ext cx="249935" cy="2499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09844" y="3150107"/>
            <a:ext cx="249936" cy="2499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73323" y="2481072"/>
            <a:ext cx="249935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2735" y="1874520"/>
            <a:ext cx="249936" cy="249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83379" y="2727960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32092" y="858011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03947" y="814450"/>
            <a:ext cx="901433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32092" y="1077467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5D60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03947" y="1033907"/>
            <a:ext cx="1040866" cy="2468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32092" y="1278636"/>
            <a:ext cx="335280" cy="142240"/>
          </a:xfrm>
          <a:custGeom>
            <a:avLst/>
            <a:gdLst/>
            <a:ahLst/>
            <a:cxnLst/>
            <a:rect l="l" t="t" r="r" b="b"/>
            <a:pathLst>
              <a:path w="335279" h="142240">
                <a:moveTo>
                  <a:pt x="0" y="141732"/>
                </a:moveTo>
                <a:lnTo>
                  <a:pt x="335279" y="141732"/>
                </a:lnTo>
                <a:lnTo>
                  <a:pt x="335279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03947" y="1234439"/>
            <a:ext cx="956259" cy="2468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610" y="2067814"/>
            <a:ext cx="761123" cy="313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8138" y="2231389"/>
            <a:ext cx="900430" cy="215900"/>
          </a:xfrm>
          <a:custGeom>
            <a:avLst/>
            <a:gdLst/>
            <a:ahLst/>
            <a:cxnLst/>
            <a:rect l="l" t="t" r="r" b="b"/>
            <a:pathLst>
              <a:path w="900429" h="215900">
                <a:moveTo>
                  <a:pt x="67056" y="140716"/>
                </a:moveTo>
                <a:lnTo>
                  <a:pt x="0" y="193421"/>
                </a:lnTo>
                <a:lnTo>
                  <a:pt x="82295" y="215392"/>
                </a:lnTo>
                <a:lnTo>
                  <a:pt x="77190" y="190373"/>
                </a:lnTo>
                <a:lnTo>
                  <a:pt x="64135" y="190373"/>
                </a:lnTo>
                <a:lnTo>
                  <a:pt x="60198" y="170942"/>
                </a:lnTo>
                <a:lnTo>
                  <a:pt x="72702" y="168385"/>
                </a:lnTo>
                <a:lnTo>
                  <a:pt x="67056" y="140716"/>
                </a:lnTo>
                <a:close/>
              </a:path>
              <a:path w="900429" h="215900">
                <a:moveTo>
                  <a:pt x="72702" y="168385"/>
                </a:moveTo>
                <a:lnTo>
                  <a:pt x="60198" y="170942"/>
                </a:lnTo>
                <a:lnTo>
                  <a:pt x="64135" y="190373"/>
                </a:lnTo>
                <a:lnTo>
                  <a:pt x="76666" y="187809"/>
                </a:lnTo>
                <a:lnTo>
                  <a:pt x="72702" y="168385"/>
                </a:lnTo>
                <a:close/>
              </a:path>
              <a:path w="900429" h="215900">
                <a:moveTo>
                  <a:pt x="76666" y="187809"/>
                </a:moveTo>
                <a:lnTo>
                  <a:pt x="64135" y="190373"/>
                </a:lnTo>
                <a:lnTo>
                  <a:pt x="77190" y="190373"/>
                </a:lnTo>
                <a:lnTo>
                  <a:pt x="76666" y="187809"/>
                </a:lnTo>
                <a:close/>
              </a:path>
              <a:path w="900429" h="215900">
                <a:moveTo>
                  <a:pt x="896492" y="0"/>
                </a:moveTo>
                <a:lnTo>
                  <a:pt x="72702" y="168385"/>
                </a:lnTo>
                <a:lnTo>
                  <a:pt x="76666" y="187809"/>
                </a:lnTo>
                <a:lnTo>
                  <a:pt x="900430" y="19304"/>
                </a:lnTo>
                <a:lnTo>
                  <a:pt x="8964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39" name="object 22">
                <a:extLst>
                  <a:ext uri="{FF2B5EF4-FFF2-40B4-BE49-F238E27FC236}">
                    <a16:creationId xmlns:a16="http://schemas.microsoft.com/office/drawing/2014/main" id="{A009BCB8-905E-1144-AEB5-EAD714029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Shape 1">
            <a:extLst>
              <a:ext uri="{FF2B5EF4-FFF2-40B4-BE49-F238E27FC236}">
                <a16:creationId xmlns:a16="http://schemas.microsoft.com/office/drawing/2014/main" id="{7CC34825-BC66-BB4F-9E62-8A90FC72C0E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55907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804DCE89-FC6E-7146-A65B-FE8E687D96A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(Python)</a:t>
            </a: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63C751F6-ABA4-CF4B-ACD4-9B3C10572FC0}"/>
              </a:ext>
            </a:extLst>
          </p:cNvPr>
          <p:cNvSpPr txBox="1"/>
          <p:nvPr/>
        </p:nvSpPr>
        <p:spPr>
          <a:xfrm>
            <a:off x="348192" y="1181101"/>
            <a:ext cx="8804275" cy="36004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C[p] = -1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initialize clustering assignments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for p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is_core_point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(p) == True: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 with a unique cluster ID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for q in X: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if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is_density_reachable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p,q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 and p is not q: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      C[q] =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q with the same cluster ID as p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</a:t>
            </a:r>
            <a:r>
              <a:rPr lang="en-US" sz="1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current_id</a:t>
            </a: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+= 1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else if C[p] == -1: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p has no label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      C[p] = 0 </a:t>
            </a:r>
            <a:r>
              <a:rPr lang="en-US" sz="16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# label p as noise for now (might get relabeled later)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 panose="02070309020205020404" pitchFamily="49" charset="0"/>
              <a:ea typeface="Cambria Math" panose="02040503050406030204" pitchFamily="18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55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590792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pPr marL="96520">
                            <a:lnSpc>
                              <a:spcPct val="100000"/>
                            </a:lnSpc>
                            <a:spcBef>
                              <a:spcPts val="75"/>
                            </a:spcBef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 DBSCAN(X,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0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85"/>
                            </a:lnSpc>
                            <a:tabLst>
                              <a:tab pos="3723004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find_neighborhood(p,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X,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r>
                            <a:rPr lang="en-US" sz="1000" spc="10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 points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</a:t>
                          </a:r>
                          <a:r>
                            <a:rPr sz="1000" spc="-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65366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</a:t>
                          </a:r>
                          <a:r>
                            <a:rPr lang="en-US" sz="5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–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{p}</a:t>
                          </a:r>
                          <a:r>
                            <a:rPr lang="en-US" sz="10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 </a:t>
                          </a:r>
                          <a:r>
                            <a:rPr lang="en-US" sz="800" spc="-5" baseline="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-neighbors of p </a:t>
                          </a:r>
                          <a:r>
                            <a:rPr lang="ro-RO" sz="1000" spc="-5" dirty="0" err="1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that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we add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cluster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and </a:t>
                          </a:r>
                          <a:r>
                            <a:rPr lang="ro-RO"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try to</a:t>
                          </a:r>
                          <a:r>
                            <a:rPr lang="ro-RO" sz="1000" spc="5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expand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 = find_neighborhood(q, X,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find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o-RO" sz="1000" i="1" spc="10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/>
                                </a:rPr>
                                <m:t>𝜀</m:t>
                              </m:r>
                            </m:oMath>
                          </a14:m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-neighborhood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object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2590792"/>
                  </p:ext>
                </p:extLst>
              </p:nvPr>
            </p:nvGraphicFramePr>
            <p:xfrm>
              <a:off x="228600" y="1011427"/>
              <a:ext cx="8728074" cy="383975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280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98284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952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2500" b="-18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4086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70"/>
                            </a:lnSpc>
                            <a:tabLst>
                              <a:tab pos="366014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0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cluster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index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3832">
                    <a:tc>
                      <a:txBody>
                        <a:bodyPr/>
                        <a:lstStyle/>
                        <a:p>
                          <a:pPr marL="377190">
                            <a:lnSpc>
                              <a:spcPts val="116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p in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X: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415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65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 is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previously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processed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211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542857" b="-157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184290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len(neighbors) &lt;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4683">
                    <a:tc>
                      <a:txBody>
                        <a:bodyPr/>
                        <a:lstStyle/>
                        <a:p>
                          <a:pPr marL="110489" algn="l">
                            <a:lnSpc>
                              <a:spcPts val="1170"/>
                            </a:lnSpc>
                            <a:tabLst>
                              <a:tab pos="2834005" algn="l"/>
                            </a:tabLst>
                          </a:pP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</a:t>
                          </a:r>
                          <a:r>
                            <a:rPr sz="1000" spc="-5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    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if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core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label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’noise’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(for</a:t>
                          </a:r>
                          <a:r>
                            <a:rPr sz="1000" spc="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now)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4491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184417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 = c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+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increment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000">
                    <a:tc>
                      <a:txBody>
                        <a:bodyPr/>
                        <a:lstStyle/>
                        <a:p>
                          <a:pPr marL="725805" algn="l">
                            <a:lnSpc>
                              <a:spcPts val="1170"/>
                            </a:lnSpc>
                            <a:tabLst>
                              <a:tab pos="3728720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p.label</a:t>
                          </a:r>
                          <a:r>
                            <a:rPr sz="1000" spc="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label first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new 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456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086667" b="-88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4746">
                    <a:tc>
                      <a:txBody>
                        <a:bodyPr/>
                        <a:lstStyle/>
                        <a:p>
                          <a:pPr marL="725805">
                            <a:lnSpc>
                              <a:spcPts val="1170"/>
                            </a:lnSpc>
                          </a:pP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for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 in S: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184555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noise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"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4378">
                    <a:tc>
                      <a:txBody>
                        <a:bodyPr/>
                        <a:lstStyle/>
                        <a:p>
                          <a:pPr marR="127000" algn="l">
                            <a:lnSpc>
                              <a:spcPts val="1170"/>
                            </a:lnSpc>
                            <a:tabLst>
                              <a:tab pos="2233930" algn="l"/>
                            </a:tabLst>
                          </a:pPr>
                          <a:r>
                            <a:rPr lang="en-US"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     </a:t>
                          </a:r>
                          <a:r>
                            <a:rPr sz="1000" spc="-10" dirty="0" err="1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spc="2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            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was labeled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as noise,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but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it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actually a border</a:t>
                          </a:r>
                          <a:r>
                            <a:rPr sz="1000" spc="9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76188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is </a:t>
                          </a:r>
                          <a:r>
                            <a:rPr sz="1000" spc="-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not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None: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68554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continue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either border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or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in </a:t>
                          </a:r>
                          <a:r>
                            <a:rPr sz="10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some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other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174154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05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q.label</a:t>
                          </a:r>
                          <a:r>
                            <a:rPr sz="100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sz="1000" spc="1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add the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point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000" spc="-1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000" spc="1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cluster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6689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45" t="-1746667" b="-2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182000">
                    <a:tc>
                      <a:txBody>
                        <a:bodyPr/>
                        <a:lstStyle/>
                        <a:p>
                          <a:pPr marL="1075690">
                            <a:lnSpc>
                              <a:spcPts val="1170"/>
                            </a:lnSpc>
                            <a:tabLst>
                              <a:tab pos="3799204" algn="l"/>
                            </a:tabLst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if len(neighbors)</a:t>
                          </a:r>
                          <a:r>
                            <a:rPr sz="1000" spc="2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&gt;=</a:t>
                          </a:r>
                          <a:r>
                            <a:rPr sz="1000" spc="3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en-US"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m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	</a:t>
                          </a:r>
                          <a:r>
                            <a:rPr sz="10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check if also core point</a:t>
                          </a:r>
                          <a:endParaRPr sz="10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1886">
                    <a:tc>
                      <a:txBody>
                        <a:bodyPr/>
                        <a:lstStyle/>
                        <a:p>
                          <a:pPr marL="1426210">
                            <a:lnSpc>
                              <a:spcPts val="1185"/>
                            </a:lnSpc>
                          </a:pP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 = S ∪</a:t>
                          </a:r>
                          <a:r>
                            <a:rPr sz="1000" spc="90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000" spc="-5" dirty="0">
                              <a:solidFill>
                                <a:sysClr val="windowText" lastClr="00000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neighbors</a:t>
                          </a:r>
                          <a:endParaRPr sz="1000" dirty="0">
                            <a:solidFill>
                              <a:sysClr val="windowText" lastClr="00000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Shape 1">
            <a:extLst>
              <a:ext uri="{FF2B5EF4-FFF2-40B4-BE49-F238E27FC236}">
                <a16:creationId xmlns:a16="http://schemas.microsoft.com/office/drawing/2014/main" id="{070833FC-C8C2-484B-9FDA-CA9D2E35CF40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 in more details (Python)</a:t>
            </a:r>
          </a:p>
        </p:txBody>
      </p:sp>
    </p:spTree>
    <p:extLst>
      <p:ext uri="{BB962C8B-B14F-4D97-AF65-F5344CB8AC3E}">
        <p14:creationId xmlns:p14="http://schemas.microsoft.com/office/powerpoint/2010/main" val="1007059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CF963-F36D-5C97-06BA-9D211E49F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92DF3837-F424-37AD-45CE-88D5E73F2CA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Algorithm</a:t>
            </a:r>
          </a:p>
        </p:txBody>
      </p:sp>
      <p:pic>
        <p:nvPicPr>
          <p:cNvPr id="4" name="Picture 3" descr="A drawing of a smiley face&#10;&#10;Description automatically generated">
            <a:extLst>
              <a:ext uri="{FF2B5EF4-FFF2-40B4-BE49-F238E27FC236}">
                <a16:creationId xmlns:a16="http://schemas.microsoft.com/office/drawing/2014/main" id="{6FD66328-C4D9-9270-97D6-677B1D7D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82" y="992106"/>
            <a:ext cx="4066636" cy="38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6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110586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586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1704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1704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82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82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3949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3949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5067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5067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4653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0472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46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04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4653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0472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4653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0472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4653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0472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5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87171" y="2834415"/>
            <a:ext cx="1904226" cy="1426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4655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18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45017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45017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5620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5620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67426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67426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7786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7786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189834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189834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33809" y="418790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09628" y="418790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33808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09628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33808" y="357441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09628" y="357441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33808" y="32676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109627" y="32676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133808" y="296091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09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109627" y="296091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59756" y="2936607"/>
            <a:ext cx="1608380" cy="1228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33810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131047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62620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2620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06548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906548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18695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8695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467311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467311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4767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4767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028030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28030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08389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08389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8879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8879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69152" y="2654210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437"/>
                </a:moveTo>
                <a:lnTo>
                  <a:pt x="0" y="0"/>
                </a:lnTo>
              </a:path>
            </a:pathLst>
          </a:custGeom>
          <a:ln w="60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69152" y="4494648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206"/>
                </a:lnTo>
              </a:path>
            </a:pathLst>
          </a:custGeom>
          <a:ln w="6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14053" y="4371952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489872" y="4371952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514053" y="4126565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489872" y="4126565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514053" y="38811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89872" y="38811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514053" y="36357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89872" y="36357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514053" y="33903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89872" y="33903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3514053" y="3144966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89872" y="314496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514053" y="2899567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489872" y="289956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14053" y="2654210"/>
            <a:ext cx="2467610" cy="0"/>
          </a:xfrm>
          <a:custGeom>
            <a:avLst/>
            <a:gdLst/>
            <a:ahLst/>
            <a:cxnLst/>
            <a:rect l="l" t="t" r="r" b="b"/>
            <a:pathLst>
              <a:path w="2467610">
                <a:moveTo>
                  <a:pt x="0" y="0"/>
                </a:moveTo>
                <a:lnTo>
                  <a:pt x="2467251" y="0"/>
                </a:lnTo>
              </a:path>
            </a:pathLst>
          </a:custGeom>
          <a:ln w="6057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489872" y="26542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180" y="0"/>
                </a:moveTo>
                <a:lnTo>
                  <a:pt x="0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593844" y="2805860"/>
            <a:ext cx="2139426" cy="1598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514054" y="2651424"/>
            <a:ext cx="0" cy="1846580"/>
          </a:xfrm>
          <a:custGeom>
            <a:avLst/>
            <a:gdLst/>
            <a:ahLst/>
            <a:cxnLst/>
            <a:rect l="l" t="t" r="r" b="b"/>
            <a:pathLst>
              <a:path h="1846579">
                <a:moveTo>
                  <a:pt x="0" y="0"/>
                </a:moveTo>
                <a:lnTo>
                  <a:pt x="0" y="1845992"/>
                </a:lnTo>
              </a:path>
            </a:pathLst>
          </a:custGeom>
          <a:ln w="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511291" y="4494650"/>
            <a:ext cx="2473325" cy="0"/>
          </a:xfrm>
          <a:custGeom>
            <a:avLst/>
            <a:gdLst/>
            <a:ahLst/>
            <a:cxnLst/>
            <a:rect l="l" t="t" r="r" b="b"/>
            <a:pathLst>
              <a:path w="2473325">
                <a:moveTo>
                  <a:pt x="0" y="0"/>
                </a:moveTo>
                <a:lnTo>
                  <a:pt x="2472757" y="0"/>
                </a:lnTo>
              </a:path>
            </a:pathLst>
          </a:custGeom>
          <a:ln w="55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TextShape 1">
            <a:extLst>
              <a:ext uri="{FF2B5EF4-FFF2-40B4-BE49-F238E27FC236}">
                <a16:creationId xmlns:a16="http://schemas.microsoft.com/office/drawing/2014/main" id="{0B8AC1FF-E1CC-AC41-86D7-9DD32FF30A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 results</a:t>
            </a:r>
          </a:p>
        </p:txBody>
      </p:sp>
      <p:sp>
        <p:nvSpPr>
          <p:cNvPr id="103" name="TextShape 2">
            <a:extLst>
              <a:ext uri="{FF2B5EF4-FFF2-40B4-BE49-F238E27FC236}">
                <a16:creationId xmlns:a16="http://schemas.microsoft.com/office/drawing/2014/main" id="{C3017B08-C3F0-634F-A71D-D63D458BCDFA}"/>
              </a:ext>
            </a:extLst>
          </p:cNvPr>
          <p:cNvSpPr txBox="1"/>
          <p:nvPr/>
        </p:nvSpPr>
        <p:spPr>
          <a:xfrm>
            <a:off x="354334" y="1047750"/>
            <a:ext cx="8602340" cy="14743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can handle non-convex clusters of various shapes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does not require the number of clusters to be given as input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distance metric can also be considered as a hyperparameter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Euclidean distance is the most commonly used</a:t>
            </a:r>
          </a:p>
        </p:txBody>
      </p:sp>
    </p:spTree>
    <p:extLst>
      <p:ext uri="{BB962C8B-B14F-4D97-AF65-F5344CB8AC3E}">
        <p14:creationId xmlns:p14="http://schemas.microsoft.com/office/powerpoint/2010/main" val="25522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bject 47"/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l-GR" sz="1400" dirty="0">
                    <a:latin typeface="Cambria Math"/>
                    <a:cs typeface="Cambria Math"/>
                  </a:rPr>
                  <a:t>?</a:t>
                </a: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 ?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47" name="object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3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TextShape 1">
            <a:extLst>
              <a:ext uri="{FF2B5EF4-FFF2-40B4-BE49-F238E27FC236}">
                <a16:creationId xmlns:a16="http://schemas.microsoft.com/office/drawing/2014/main" id="{B353E13A-704B-234C-B06A-12FAF42D7E5B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/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</p:txBody>
          </p:sp>
        </mc:Choice>
        <mc:Fallback xmlns="">
          <p:sp>
            <p:nvSpPr>
              <p:cNvPr id="143" name="TextShape 2">
                <a:extLst>
                  <a:ext uri="{FF2B5EF4-FFF2-40B4-BE49-F238E27FC236}">
                    <a16:creationId xmlns:a16="http://schemas.microsoft.com/office/drawing/2014/main" id="{5F419E4D-0999-2149-83F2-CE1D484C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992106"/>
                <a:ext cx="5203047" cy="3966609"/>
              </a:xfrm>
              <a:prstGeom prst="rect">
                <a:avLst/>
              </a:prstGeom>
              <a:blipFill>
                <a:blip r:embed="rId8"/>
                <a:stretch>
                  <a:fillRect l="-2683" t="-1597" r="-31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8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53100" y="3643884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7894319" y="3543300"/>
            <a:ext cx="19812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7991856" y="2691383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5" name="object 47">
                <a:extLst>
                  <a:ext uri="{FF2B5EF4-FFF2-40B4-BE49-F238E27FC236}">
                    <a16:creationId xmlns:a16="http://schemas.microsoft.com/office/drawing/2014/main" id="{6CB0FE05-192E-534F-B17F-B36B25878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TextShape 1">
            <a:extLst>
              <a:ext uri="{FF2B5EF4-FFF2-40B4-BE49-F238E27FC236}">
                <a16:creationId xmlns:a16="http://schemas.microsoft.com/office/drawing/2014/main" id="{FB0FA611-8489-6049-91C9-4077973E146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7" name="TextShape 2">
                <a:extLst>
                  <a:ext uri="{FF2B5EF4-FFF2-40B4-BE49-F238E27FC236}">
                    <a16:creationId xmlns:a16="http://schemas.microsoft.com/office/drawing/2014/main" id="{3F7603D4-A452-4344-A62B-4E7752950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76188" cy="3966609"/>
              </a:xfrm>
              <a:prstGeom prst="rect">
                <a:avLst/>
              </a:prstGeom>
              <a:blipFill>
                <a:blip r:embed="rId9"/>
                <a:stretch>
                  <a:fillRect l="-2651" t="-1597" r="-1928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0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31764" y="387095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87768" y="3779520"/>
            <a:ext cx="198120" cy="198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386828" y="2718816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0.15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93454432-AC10-9542-8C72-BD1BFFFC6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FA9E750F-5109-B147-A622-1F4B10438B7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48049A9A-F65E-0448-90D6-546928539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23655" cy="3966609"/>
              </a:xfrm>
              <a:prstGeom prst="rect">
                <a:avLst/>
              </a:prstGeom>
              <a:blipFill>
                <a:blip r:embed="rId9"/>
                <a:stretch>
                  <a:fillRect l="-2676" t="-1597" r="-2920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/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Lower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more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F9CB556-CDCD-9F41-B446-2CC476DD3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791" y="1500834"/>
                <a:ext cx="1153609" cy="1077218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576392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76392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46172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16" y="41885"/>
                </a:lnTo>
                <a:lnTo>
                  <a:pt x="7586" y="50987"/>
                </a:lnTo>
                <a:lnTo>
                  <a:pt x="11978" y="53264"/>
                </a:lnTo>
                <a:lnTo>
                  <a:pt x="23486" y="53264"/>
                </a:lnTo>
                <a:lnTo>
                  <a:pt x="27881" y="50987"/>
                </a:lnTo>
                <a:lnTo>
                  <a:pt x="30034" y="47759"/>
                </a:lnTo>
                <a:lnTo>
                  <a:pt x="14158" y="47759"/>
                </a:lnTo>
                <a:lnTo>
                  <a:pt x="11468" y="46000"/>
                </a:lnTo>
                <a:lnTo>
                  <a:pt x="7868" y="38961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8"/>
                </a:lnTo>
                <a:lnTo>
                  <a:pt x="11468" y="7263"/>
                </a:lnTo>
                <a:lnTo>
                  <a:pt x="14158" y="5504"/>
                </a:lnTo>
                <a:lnTo>
                  <a:pt x="30033" y="5504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3" y="5504"/>
                </a:moveTo>
                <a:lnTo>
                  <a:pt x="21327" y="5504"/>
                </a:lnTo>
                <a:lnTo>
                  <a:pt x="24026" y="7263"/>
                </a:lnTo>
                <a:lnTo>
                  <a:pt x="27626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61"/>
                </a:lnTo>
                <a:lnTo>
                  <a:pt x="24026" y="46000"/>
                </a:lnTo>
                <a:lnTo>
                  <a:pt x="21327" y="47759"/>
                </a:lnTo>
                <a:lnTo>
                  <a:pt x="30034" y="47759"/>
                </a:lnTo>
                <a:lnTo>
                  <a:pt x="33952" y="41885"/>
                </a:lnTo>
                <a:lnTo>
                  <a:pt x="35468" y="35289"/>
                </a:lnTo>
                <a:lnTo>
                  <a:pt x="35468" y="17987"/>
                </a:lnTo>
                <a:lnTo>
                  <a:pt x="33952" y="11383"/>
                </a:lnTo>
                <a:lnTo>
                  <a:pt x="30033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78139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78139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38798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571" y="46207"/>
                </a:lnTo>
                <a:lnTo>
                  <a:pt x="4175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187" y="40386"/>
                </a:lnTo>
                <a:lnTo>
                  <a:pt x="33187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07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07" y="5852"/>
                </a:lnTo>
                <a:lnTo>
                  <a:pt x="29407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279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27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27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92387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92387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32958" y="4630279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0" y="45490"/>
                </a:moveTo>
                <a:lnTo>
                  <a:pt x="967" y="45490"/>
                </a:lnTo>
                <a:lnTo>
                  <a:pt x="967" y="51334"/>
                </a:lnTo>
                <a:lnTo>
                  <a:pt x="30550" y="51334"/>
                </a:lnTo>
                <a:lnTo>
                  <a:pt x="30550" y="45490"/>
                </a:lnTo>
                <a:close/>
              </a:path>
              <a:path w="31114" h="51435">
                <a:moveTo>
                  <a:pt x="19209" y="6322"/>
                </a:moveTo>
                <a:lnTo>
                  <a:pt x="12307" y="6322"/>
                </a:lnTo>
                <a:lnTo>
                  <a:pt x="12307" y="45490"/>
                </a:lnTo>
                <a:lnTo>
                  <a:pt x="19209" y="45490"/>
                </a:lnTo>
                <a:lnTo>
                  <a:pt x="19209" y="6322"/>
                </a:lnTo>
                <a:close/>
              </a:path>
              <a:path w="31114" h="51435">
                <a:moveTo>
                  <a:pt x="19209" y="0"/>
                </a:moveTo>
                <a:lnTo>
                  <a:pt x="12263" y="0"/>
                </a:lnTo>
                <a:lnTo>
                  <a:pt x="0" y="2475"/>
                </a:lnTo>
                <a:lnTo>
                  <a:pt x="0" y="8798"/>
                </a:lnTo>
                <a:lnTo>
                  <a:pt x="12307" y="6322"/>
                </a:lnTo>
                <a:lnTo>
                  <a:pt x="19209" y="6322"/>
                </a:lnTo>
                <a:lnTo>
                  <a:pt x="19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74629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41942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73" y="0"/>
                </a:moveTo>
                <a:lnTo>
                  <a:pt x="11956" y="0"/>
                </a:lnTo>
                <a:lnTo>
                  <a:pt x="7604" y="2277"/>
                </a:lnTo>
                <a:lnTo>
                  <a:pt x="4571" y="6832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4571" y="46440"/>
                </a:lnTo>
                <a:lnTo>
                  <a:pt x="7604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60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5802" y="10785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5802" y="42478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49292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49293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87489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99" y="51875"/>
                </a:lnTo>
                <a:lnTo>
                  <a:pt x="30690" y="47407"/>
                </a:lnTo>
                <a:lnTo>
                  <a:pt x="11033" y="47407"/>
                </a:lnTo>
                <a:lnTo>
                  <a:pt x="8615" y="47122"/>
                </a:lnTo>
                <a:lnTo>
                  <a:pt x="4044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8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91" y="18563"/>
                </a:lnTo>
                <a:lnTo>
                  <a:pt x="22945" y="19926"/>
                </a:lnTo>
                <a:lnTo>
                  <a:pt x="21143" y="21290"/>
                </a:lnTo>
                <a:lnTo>
                  <a:pt x="18549" y="21971"/>
                </a:lnTo>
                <a:lnTo>
                  <a:pt x="8879" y="21971"/>
                </a:lnTo>
                <a:lnTo>
                  <a:pt x="8879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58" y="43120"/>
                </a:lnTo>
                <a:lnTo>
                  <a:pt x="21187" y="46550"/>
                </a:lnTo>
                <a:lnTo>
                  <a:pt x="17846" y="47407"/>
                </a:lnTo>
                <a:lnTo>
                  <a:pt x="30690" y="47407"/>
                </a:lnTo>
                <a:lnTo>
                  <a:pt x="32044" y="46326"/>
                </a:lnTo>
                <a:lnTo>
                  <a:pt x="33802" y="42404"/>
                </a:lnTo>
                <a:lnTo>
                  <a:pt x="33802" y="34041"/>
                </a:lnTo>
                <a:lnTo>
                  <a:pt x="23209" y="24578"/>
                </a:lnTo>
                <a:lnTo>
                  <a:pt x="26198" y="23827"/>
                </a:lnTo>
                <a:lnTo>
                  <a:pt x="28528" y="22468"/>
                </a:lnTo>
                <a:lnTo>
                  <a:pt x="31780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8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50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75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67" y="5843"/>
                </a:lnTo>
                <a:lnTo>
                  <a:pt x="30848" y="5843"/>
                </a:lnTo>
                <a:lnTo>
                  <a:pt x="24923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31578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9626" y="42478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9626" y="10785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29" y="35289"/>
                </a:lnTo>
                <a:lnTo>
                  <a:pt x="35429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6326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516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516" y="53264"/>
                </a:lnTo>
                <a:lnTo>
                  <a:pt x="27912" y="50987"/>
                </a:lnTo>
                <a:lnTo>
                  <a:pt x="30063" y="47759"/>
                </a:lnTo>
                <a:lnTo>
                  <a:pt x="14198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98" y="5504"/>
                </a:lnTo>
                <a:lnTo>
                  <a:pt x="30062" y="5504"/>
                </a:lnTo>
                <a:lnTo>
                  <a:pt x="27912" y="2277"/>
                </a:lnTo>
                <a:lnTo>
                  <a:pt x="23516" y="0"/>
                </a:lnTo>
                <a:close/>
              </a:path>
              <a:path w="35559" h="53339">
                <a:moveTo>
                  <a:pt x="30062" y="5504"/>
                </a:moveTo>
                <a:lnTo>
                  <a:pt x="21363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63" y="47759"/>
                </a:lnTo>
                <a:lnTo>
                  <a:pt x="30063" y="47759"/>
                </a:lnTo>
                <a:lnTo>
                  <a:pt x="33978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78" y="11383"/>
                </a:lnTo>
                <a:lnTo>
                  <a:pt x="30062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963541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963541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647162" y="2705077"/>
            <a:ext cx="750433" cy="2082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901737" y="4629351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0" y="44009"/>
                </a:moveTo>
                <a:lnTo>
                  <a:pt x="11560" y="53264"/>
                </a:lnTo>
                <a:lnTo>
                  <a:pt x="20132" y="53264"/>
                </a:lnTo>
                <a:lnTo>
                  <a:pt x="25055" y="51875"/>
                </a:lnTo>
                <a:lnTo>
                  <a:pt x="30682" y="47407"/>
                </a:lnTo>
                <a:lnTo>
                  <a:pt x="10989" y="47407"/>
                </a:lnTo>
                <a:lnTo>
                  <a:pt x="8615" y="47122"/>
                </a:lnTo>
                <a:lnTo>
                  <a:pt x="4000" y="45978"/>
                </a:lnTo>
                <a:lnTo>
                  <a:pt x="1934" y="45130"/>
                </a:lnTo>
                <a:lnTo>
                  <a:pt x="0" y="44009"/>
                </a:lnTo>
                <a:close/>
              </a:path>
              <a:path w="34290" h="53339">
                <a:moveTo>
                  <a:pt x="30847" y="5843"/>
                </a:moveTo>
                <a:lnTo>
                  <a:pt x="18330" y="5843"/>
                </a:lnTo>
                <a:lnTo>
                  <a:pt x="21011" y="6551"/>
                </a:lnTo>
                <a:lnTo>
                  <a:pt x="22857" y="7967"/>
                </a:lnTo>
                <a:lnTo>
                  <a:pt x="24747" y="9374"/>
                </a:lnTo>
                <a:lnTo>
                  <a:pt x="25670" y="11396"/>
                </a:lnTo>
                <a:lnTo>
                  <a:pt x="25670" y="16598"/>
                </a:lnTo>
                <a:lnTo>
                  <a:pt x="24747" y="18563"/>
                </a:lnTo>
                <a:lnTo>
                  <a:pt x="21143" y="21290"/>
                </a:lnTo>
                <a:lnTo>
                  <a:pt x="18505" y="21971"/>
                </a:lnTo>
                <a:lnTo>
                  <a:pt x="8835" y="21971"/>
                </a:lnTo>
                <a:lnTo>
                  <a:pt x="8835" y="27683"/>
                </a:lnTo>
                <a:lnTo>
                  <a:pt x="18637" y="27683"/>
                </a:lnTo>
                <a:lnTo>
                  <a:pt x="21582" y="28536"/>
                </a:lnTo>
                <a:lnTo>
                  <a:pt x="25802" y="31948"/>
                </a:lnTo>
                <a:lnTo>
                  <a:pt x="26736" y="34041"/>
                </a:lnTo>
                <a:lnTo>
                  <a:pt x="26857" y="40623"/>
                </a:lnTo>
                <a:lnTo>
                  <a:pt x="25714" y="43120"/>
                </a:lnTo>
                <a:lnTo>
                  <a:pt x="21143" y="46550"/>
                </a:lnTo>
                <a:lnTo>
                  <a:pt x="17846" y="47407"/>
                </a:lnTo>
                <a:lnTo>
                  <a:pt x="30682" y="47407"/>
                </a:lnTo>
                <a:lnTo>
                  <a:pt x="32044" y="46326"/>
                </a:lnTo>
                <a:lnTo>
                  <a:pt x="33758" y="42404"/>
                </a:lnTo>
                <a:lnTo>
                  <a:pt x="33758" y="34041"/>
                </a:lnTo>
                <a:lnTo>
                  <a:pt x="32835" y="31271"/>
                </a:lnTo>
                <a:lnTo>
                  <a:pt x="30945" y="29024"/>
                </a:lnTo>
                <a:lnTo>
                  <a:pt x="29099" y="26773"/>
                </a:lnTo>
                <a:lnTo>
                  <a:pt x="26506" y="25291"/>
                </a:lnTo>
                <a:lnTo>
                  <a:pt x="23209" y="24578"/>
                </a:lnTo>
                <a:lnTo>
                  <a:pt x="26198" y="23827"/>
                </a:lnTo>
                <a:lnTo>
                  <a:pt x="28484" y="22468"/>
                </a:lnTo>
                <a:lnTo>
                  <a:pt x="31736" y="18550"/>
                </a:lnTo>
                <a:lnTo>
                  <a:pt x="32572" y="16150"/>
                </a:lnTo>
                <a:lnTo>
                  <a:pt x="32572" y="9224"/>
                </a:lnTo>
                <a:lnTo>
                  <a:pt x="31033" y="5988"/>
                </a:lnTo>
                <a:lnTo>
                  <a:pt x="30847" y="5843"/>
                </a:lnTo>
                <a:close/>
              </a:path>
              <a:path w="34290" h="53339">
                <a:moveTo>
                  <a:pt x="20747" y="0"/>
                </a:moveTo>
                <a:lnTo>
                  <a:pt x="13406" y="0"/>
                </a:lnTo>
                <a:lnTo>
                  <a:pt x="11252" y="184"/>
                </a:lnTo>
                <a:lnTo>
                  <a:pt x="6637" y="918"/>
                </a:lnTo>
                <a:lnTo>
                  <a:pt x="4175" y="1468"/>
                </a:lnTo>
                <a:lnTo>
                  <a:pt x="1538" y="2202"/>
                </a:lnTo>
                <a:lnTo>
                  <a:pt x="1538" y="8384"/>
                </a:lnTo>
                <a:lnTo>
                  <a:pt x="4131" y="7518"/>
                </a:lnTo>
                <a:lnTo>
                  <a:pt x="6549" y="6881"/>
                </a:lnTo>
                <a:lnTo>
                  <a:pt x="10901" y="6054"/>
                </a:lnTo>
                <a:lnTo>
                  <a:pt x="12923" y="5843"/>
                </a:lnTo>
                <a:lnTo>
                  <a:pt x="30847" y="5843"/>
                </a:lnTo>
                <a:lnTo>
                  <a:pt x="24879" y="1200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46574" y="46302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47"/>
                </a:moveTo>
                <a:lnTo>
                  <a:pt x="11340" y="52336"/>
                </a:lnTo>
                <a:lnTo>
                  <a:pt x="19780" y="52336"/>
                </a:lnTo>
                <a:lnTo>
                  <a:pt x="24615" y="50806"/>
                </a:lnTo>
                <a:lnTo>
                  <a:pt x="29459" y="46480"/>
                </a:lnTo>
                <a:lnTo>
                  <a:pt x="10901" y="46480"/>
                </a:lnTo>
                <a:lnTo>
                  <a:pt x="8615" y="46207"/>
                </a:lnTo>
                <a:lnTo>
                  <a:pt x="4219" y="45108"/>
                </a:lnTo>
                <a:lnTo>
                  <a:pt x="2065" y="44268"/>
                </a:lnTo>
                <a:lnTo>
                  <a:pt x="0" y="43147"/>
                </a:lnTo>
                <a:close/>
              </a:path>
              <a:path w="33654" h="52704">
                <a:moveTo>
                  <a:pt x="29383" y="23246"/>
                </a:moveTo>
                <a:lnTo>
                  <a:pt x="17319" y="23246"/>
                </a:lnTo>
                <a:lnTo>
                  <a:pt x="20483" y="24288"/>
                </a:lnTo>
                <a:lnTo>
                  <a:pt x="22769" y="26381"/>
                </a:lnTo>
                <a:lnTo>
                  <a:pt x="25099" y="28465"/>
                </a:lnTo>
                <a:lnTo>
                  <a:pt x="26242" y="31293"/>
                </a:lnTo>
                <a:lnTo>
                  <a:pt x="26242" y="38442"/>
                </a:lnTo>
                <a:lnTo>
                  <a:pt x="25099" y="41274"/>
                </a:lnTo>
                <a:lnTo>
                  <a:pt x="22769" y="43358"/>
                </a:lnTo>
                <a:lnTo>
                  <a:pt x="20483" y="45442"/>
                </a:lnTo>
                <a:lnTo>
                  <a:pt x="17319" y="46480"/>
                </a:lnTo>
                <a:lnTo>
                  <a:pt x="29459" y="46480"/>
                </a:lnTo>
                <a:lnTo>
                  <a:pt x="31473" y="44681"/>
                </a:lnTo>
                <a:lnTo>
                  <a:pt x="33231" y="40386"/>
                </a:lnTo>
                <a:lnTo>
                  <a:pt x="33231" y="29503"/>
                </a:lnTo>
                <a:lnTo>
                  <a:pt x="31517" y="25251"/>
                </a:lnTo>
                <a:lnTo>
                  <a:pt x="29383" y="23246"/>
                </a:lnTo>
                <a:close/>
              </a:path>
              <a:path w="33654" h="52704">
                <a:moveTo>
                  <a:pt x="29451" y="0"/>
                </a:moveTo>
                <a:lnTo>
                  <a:pt x="2153" y="0"/>
                </a:lnTo>
                <a:lnTo>
                  <a:pt x="2153" y="25788"/>
                </a:lnTo>
                <a:lnTo>
                  <a:pt x="4087" y="24913"/>
                </a:lnTo>
                <a:lnTo>
                  <a:pt x="5978" y="24271"/>
                </a:lnTo>
                <a:lnTo>
                  <a:pt x="9670" y="23448"/>
                </a:lnTo>
                <a:lnTo>
                  <a:pt x="11516" y="23246"/>
                </a:lnTo>
                <a:lnTo>
                  <a:pt x="29383" y="23246"/>
                </a:lnTo>
                <a:lnTo>
                  <a:pt x="24835" y="18972"/>
                </a:lnTo>
                <a:lnTo>
                  <a:pt x="23263" y="18427"/>
                </a:lnTo>
                <a:lnTo>
                  <a:pt x="8527" y="18427"/>
                </a:lnTo>
                <a:lnTo>
                  <a:pt x="8527" y="5852"/>
                </a:lnTo>
                <a:lnTo>
                  <a:pt x="29451" y="5852"/>
                </a:lnTo>
                <a:lnTo>
                  <a:pt x="29451" y="0"/>
                </a:lnTo>
                <a:close/>
              </a:path>
              <a:path w="33654" h="52704">
                <a:moveTo>
                  <a:pt x="20308" y="17403"/>
                </a:moveTo>
                <a:lnTo>
                  <a:pt x="13582" y="17403"/>
                </a:lnTo>
                <a:lnTo>
                  <a:pt x="12571" y="17486"/>
                </a:lnTo>
                <a:lnTo>
                  <a:pt x="10549" y="17825"/>
                </a:lnTo>
                <a:lnTo>
                  <a:pt x="9538" y="18080"/>
                </a:lnTo>
                <a:lnTo>
                  <a:pt x="8527" y="18427"/>
                </a:lnTo>
                <a:lnTo>
                  <a:pt x="23263" y="18427"/>
                </a:lnTo>
                <a:lnTo>
                  <a:pt x="20308" y="174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990575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2000" y="0"/>
                </a:lnTo>
                <a:lnTo>
                  <a:pt x="7604" y="2277"/>
                </a:lnTo>
                <a:lnTo>
                  <a:pt x="1538" y="11383"/>
                </a:lnTo>
                <a:lnTo>
                  <a:pt x="0" y="17987"/>
                </a:lnTo>
                <a:lnTo>
                  <a:pt x="0" y="35289"/>
                </a:lnTo>
                <a:lnTo>
                  <a:pt x="1538" y="41885"/>
                </a:lnTo>
                <a:lnTo>
                  <a:pt x="7604" y="50987"/>
                </a:lnTo>
                <a:lnTo>
                  <a:pt x="12000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89" y="33680"/>
                </a:lnTo>
                <a:lnTo>
                  <a:pt x="6989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44" y="7263"/>
                </a:lnTo>
                <a:lnTo>
                  <a:pt x="27648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48" y="38961"/>
                </a:lnTo>
                <a:lnTo>
                  <a:pt x="24044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277790" y="2705077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5">
                <a:moveTo>
                  <a:pt x="0" y="1873744"/>
                </a:moveTo>
                <a:lnTo>
                  <a:pt x="0" y="0"/>
                </a:lnTo>
              </a:path>
            </a:pathLst>
          </a:custGeom>
          <a:ln w="61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77790" y="4578821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0" y="0"/>
                </a:moveTo>
                <a:lnTo>
                  <a:pt x="0" y="24644"/>
                </a:lnTo>
              </a:path>
            </a:pathLst>
          </a:custGeom>
          <a:ln w="6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214052" y="4630279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5" h="51435">
                <a:moveTo>
                  <a:pt x="30066" y="39229"/>
                </a:moveTo>
                <a:lnTo>
                  <a:pt x="23165" y="39229"/>
                </a:lnTo>
                <a:lnTo>
                  <a:pt x="23165" y="51334"/>
                </a:lnTo>
                <a:lnTo>
                  <a:pt x="30066" y="51334"/>
                </a:lnTo>
                <a:lnTo>
                  <a:pt x="30066" y="39229"/>
                </a:lnTo>
                <a:close/>
              </a:path>
              <a:path w="37465" h="51435">
                <a:moveTo>
                  <a:pt x="30066" y="0"/>
                </a:moveTo>
                <a:lnTo>
                  <a:pt x="21319" y="0"/>
                </a:lnTo>
                <a:lnTo>
                  <a:pt x="0" y="32533"/>
                </a:lnTo>
                <a:lnTo>
                  <a:pt x="0" y="39229"/>
                </a:lnTo>
                <a:lnTo>
                  <a:pt x="37363" y="39229"/>
                </a:lnTo>
                <a:lnTo>
                  <a:pt x="37363" y="33456"/>
                </a:lnTo>
                <a:lnTo>
                  <a:pt x="5626" y="33456"/>
                </a:lnTo>
                <a:lnTo>
                  <a:pt x="23165" y="6050"/>
                </a:lnTo>
                <a:lnTo>
                  <a:pt x="30066" y="6050"/>
                </a:lnTo>
                <a:lnTo>
                  <a:pt x="30066" y="0"/>
                </a:lnTo>
                <a:close/>
              </a:path>
              <a:path w="37465" h="51435">
                <a:moveTo>
                  <a:pt x="30066" y="6050"/>
                </a:moveTo>
                <a:lnTo>
                  <a:pt x="23165" y="6050"/>
                </a:lnTo>
                <a:lnTo>
                  <a:pt x="23165" y="33456"/>
                </a:lnTo>
                <a:lnTo>
                  <a:pt x="30066" y="33456"/>
                </a:lnTo>
                <a:lnTo>
                  <a:pt x="30066" y="6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0031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304823" y="462935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39">
                <a:moveTo>
                  <a:pt x="23473" y="0"/>
                </a:moveTo>
                <a:lnTo>
                  <a:pt x="11956" y="0"/>
                </a:lnTo>
                <a:lnTo>
                  <a:pt x="7560" y="2277"/>
                </a:lnTo>
                <a:lnTo>
                  <a:pt x="1494" y="11383"/>
                </a:lnTo>
                <a:lnTo>
                  <a:pt x="0" y="17987"/>
                </a:lnTo>
                <a:lnTo>
                  <a:pt x="0" y="35289"/>
                </a:lnTo>
                <a:lnTo>
                  <a:pt x="1494" y="41885"/>
                </a:lnTo>
                <a:lnTo>
                  <a:pt x="7560" y="50987"/>
                </a:lnTo>
                <a:lnTo>
                  <a:pt x="11956" y="53264"/>
                </a:lnTo>
                <a:lnTo>
                  <a:pt x="23473" y="53264"/>
                </a:lnTo>
                <a:lnTo>
                  <a:pt x="27868" y="50987"/>
                </a:lnTo>
                <a:lnTo>
                  <a:pt x="30019" y="47759"/>
                </a:lnTo>
                <a:lnTo>
                  <a:pt x="14154" y="47759"/>
                </a:lnTo>
                <a:lnTo>
                  <a:pt x="11472" y="46000"/>
                </a:lnTo>
                <a:lnTo>
                  <a:pt x="7868" y="38961"/>
                </a:lnTo>
                <a:lnTo>
                  <a:pt x="6945" y="33680"/>
                </a:lnTo>
                <a:lnTo>
                  <a:pt x="6945" y="19584"/>
                </a:lnTo>
                <a:lnTo>
                  <a:pt x="7868" y="14298"/>
                </a:lnTo>
                <a:lnTo>
                  <a:pt x="11472" y="7263"/>
                </a:lnTo>
                <a:lnTo>
                  <a:pt x="14154" y="5504"/>
                </a:lnTo>
                <a:lnTo>
                  <a:pt x="30018" y="5504"/>
                </a:lnTo>
                <a:lnTo>
                  <a:pt x="27868" y="2277"/>
                </a:lnTo>
                <a:lnTo>
                  <a:pt x="23473" y="0"/>
                </a:lnTo>
                <a:close/>
              </a:path>
              <a:path w="35559" h="53339">
                <a:moveTo>
                  <a:pt x="30018" y="5504"/>
                </a:moveTo>
                <a:lnTo>
                  <a:pt x="21319" y="5504"/>
                </a:lnTo>
                <a:lnTo>
                  <a:pt x="24000" y="7263"/>
                </a:lnTo>
                <a:lnTo>
                  <a:pt x="27604" y="14298"/>
                </a:lnTo>
                <a:lnTo>
                  <a:pt x="28528" y="19584"/>
                </a:lnTo>
                <a:lnTo>
                  <a:pt x="28528" y="33680"/>
                </a:lnTo>
                <a:lnTo>
                  <a:pt x="27604" y="38961"/>
                </a:lnTo>
                <a:lnTo>
                  <a:pt x="24000" y="46000"/>
                </a:lnTo>
                <a:lnTo>
                  <a:pt x="21319" y="47759"/>
                </a:lnTo>
                <a:lnTo>
                  <a:pt x="30019" y="47759"/>
                </a:lnTo>
                <a:lnTo>
                  <a:pt x="33934" y="41885"/>
                </a:lnTo>
                <a:lnTo>
                  <a:pt x="35473" y="35289"/>
                </a:lnTo>
                <a:lnTo>
                  <a:pt x="35473" y="17987"/>
                </a:lnTo>
                <a:lnTo>
                  <a:pt x="33934" y="11383"/>
                </a:lnTo>
                <a:lnTo>
                  <a:pt x="30018" y="55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63921" y="457882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739284" y="457882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562555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20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20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10221" y="4596837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29716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91" y="50987"/>
                </a:lnTo>
                <a:lnTo>
                  <a:pt x="11982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84"/>
                </a:lnTo>
                <a:lnTo>
                  <a:pt x="7872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32" y="5500"/>
                </a:lnTo>
                <a:lnTo>
                  <a:pt x="24031" y="7259"/>
                </a:lnTo>
                <a:lnTo>
                  <a:pt x="27631" y="14294"/>
                </a:lnTo>
                <a:lnTo>
                  <a:pt x="28532" y="19584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6"/>
                </a:lnTo>
                <a:lnTo>
                  <a:pt x="21332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73" y="35285"/>
                </a:lnTo>
                <a:lnTo>
                  <a:pt x="35473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74504" y="4553314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77"/>
                </a:lnTo>
                <a:lnTo>
                  <a:pt x="1516" y="11379"/>
                </a:lnTo>
                <a:lnTo>
                  <a:pt x="0" y="17983"/>
                </a:lnTo>
                <a:lnTo>
                  <a:pt x="0" y="35285"/>
                </a:lnTo>
                <a:lnTo>
                  <a:pt x="1516" y="41880"/>
                </a:lnTo>
                <a:lnTo>
                  <a:pt x="7586" y="50987"/>
                </a:lnTo>
                <a:lnTo>
                  <a:pt x="11978" y="53260"/>
                </a:lnTo>
                <a:lnTo>
                  <a:pt x="23486" y="53260"/>
                </a:lnTo>
                <a:lnTo>
                  <a:pt x="27881" y="50987"/>
                </a:lnTo>
                <a:lnTo>
                  <a:pt x="30033" y="47759"/>
                </a:lnTo>
                <a:lnTo>
                  <a:pt x="14158" y="47759"/>
                </a:lnTo>
                <a:lnTo>
                  <a:pt x="11472" y="45996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84"/>
                </a:lnTo>
                <a:lnTo>
                  <a:pt x="7868" y="14294"/>
                </a:lnTo>
                <a:lnTo>
                  <a:pt x="11472" y="7259"/>
                </a:lnTo>
                <a:lnTo>
                  <a:pt x="14158" y="5500"/>
                </a:lnTo>
                <a:lnTo>
                  <a:pt x="30031" y="5500"/>
                </a:lnTo>
                <a:lnTo>
                  <a:pt x="27881" y="2277"/>
                </a:lnTo>
                <a:lnTo>
                  <a:pt x="23486" y="0"/>
                </a:lnTo>
                <a:close/>
              </a:path>
              <a:path w="35560" h="53339">
                <a:moveTo>
                  <a:pt x="30031" y="5500"/>
                </a:moveTo>
                <a:lnTo>
                  <a:pt x="21327" y="5500"/>
                </a:lnTo>
                <a:lnTo>
                  <a:pt x="24026" y="7259"/>
                </a:lnTo>
                <a:lnTo>
                  <a:pt x="27626" y="14294"/>
                </a:lnTo>
                <a:lnTo>
                  <a:pt x="28528" y="19584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6"/>
                </a:lnTo>
                <a:lnTo>
                  <a:pt x="21327" y="47759"/>
                </a:lnTo>
                <a:lnTo>
                  <a:pt x="30033" y="47759"/>
                </a:lnTo>
                <a:lnTo>
                  <a:pt x="33952" y="41880"/>
                </a:lnTo>
                <a:lnTo>
                  <a:pt x="35468" y="35285"/>
                </a:lnTo>
                <a:lnTo>
                  <a:pt x="35468" y="17983"/>
                </a:lnTo>
                <a:lnTo>
                  <a:pt x="33952" y="11379"/>
                </a:lnTo>
                <a:lnTo>
                  <a:pt x="30031" y="5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63921" y="4344613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739284" y="4344613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555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20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0221" y="4362611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629716" y="4319111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42"/>
                </a:lnTo>
                <a:lnTo>
                  <a:pt x="1516" y="11344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52" y="5496"/>
                </a:lnTo>
                <a:lnTo>
                  <a:pt x="27881" y="2242"/>
                </a:lnTo>
                <a:lnTo>
                  <a:pt x="23486" y="0"/>
                </a:lnTo>
                <a:close/>
              </a:path>
              <a:path w="35560" h="53339">
                <a:moveTo>
                  <a:pt x="3005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44"/>
                </a:lnTo>
                <a:lnTo>
                  <a:pt x="3005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675295" y="4320034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0" y="50125"/>
                </a:lnTo>
                <a:lnTo>
                  <a:pt x="2382" y="50872"/>
                </a:lnTo>
                <a:lnTo>
                  <a:pt x="4690" y="51400"/>
                </a:lnTo>
                <a:lnTo>
                  <a:pt x="6918" y="51752"/>
                </a:lnTo>
                <a:lnTo>
                  <a:pt x="9156" y="52147"/>
                </a:ln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33"/>
                </a:lnTo>
                <a:lnTo>
                  <a:pt x="0" y="43134"/>
                </a:lnTo>
                <a:close/>
              </a:path>
              <a:path w="33654" h="52704">
                <a:moveTo>
                  <a:pt x="29357" y="23215"/>
                </a:moveTo>
                <a:lnTo>
                  <a:pt x="17327" y="23215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262"/>
                </a:lnTo>
                <a:lnTo>
                  <a:pt x="26255" y="38429"/>
                </a:lnTo>
                <a:lnTo>
                  <a:pt x="25095" y="41243"/>
                </a:lnTo>
                <a:lnTo>
                  <a:pt x="22778" y="43353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357" y="23215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886"/>
                </a:lnTo>
                <a:lnTo>
                  <a:pt x="5969" y="24271"/>
                </a:lnTo>
                <a:lnTo>
                  <a:pt x="7806" y="23831"/>
                </a:lnTo>
                <a:lnTo>
                  <a:pt x="9657" y="23435"/>
                </a:lnTo>
                <a:lnTo>
                  <a:pt x="11507" y="23215"/>
                </a:lnTo>
                <a:lnTo>
                  <a:pt x="29357" y="23215"/>
                </a:lnTo>
                <a:lnTo>
                  <a:pt x="24835" y="18950"/>
                </a:lnTo>
                <a:lnTo>
                  <a:pt x="23323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367"/>
                </a:moveTo>
                <a:lnTo>
                  <a:pt x="13560" y="17367"/>
                </a:lnTo>
                <a:lnTo>
                  <a:pt x="12549" y="17455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323" y="18423"/>
                </a:lnTo>
                <a:lnTo>
                  <a:pt x="20299" y="173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63921" y="411038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39284" y="4110387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62555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610221" y="4128385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632806" y="4085808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464"/>
                </a:moveTo>
                <a:lnTo>
                  <a:pt x="1002" y="45464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464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464"/>
                </a:lnTo>
                <a:lnTo>
                  <a:pt x="19217" y="45464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674504" y="4084885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16" y="41859"/>
                </a:lnTo>
                <a:lnTo>
                  <a:pt x="7586" y="50960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2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22" y="47750"/>
                </a:lnTo>
                <a:lnTo>
                  <a:pt x="33952" y="41859"/>
                </a:lnTo>
                <a:lnTo>
                  <a:pt x="35468" y="35263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63921" y="3876161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39284" y="3876161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562555" y="3850659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263"/>
                </a:lnTo>
                <a:lnTo>
                  <a:pt x="1520" y="41859"/>
                </a:lnTo>
                <a:lnTo>
                  <a:pt x="4553" y="46431"/>
                </a:lnTo>
                <a:lnTo>
                  <a:pt x="7591" y="50960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0960"/>
                </a:lnTo>
                <a:lnTo>
                  <a:pt x="30034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34" y="47750"/>
                </a:lnTo>
                <a:lnTo>
                  <a:pt x="33952" y="41859"/>
                </a:lnTo>
                <a:lnTo>
                  <a:pt x="35473" y="35263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610221" y="3894159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32806" y="3851583"/>
            <a:ext cx="31115" cy="51435"/>
          </a:xfrm>
          <a:custGeom>
            <a:avLst/>
            <a:gdLst/>
            <a:ahLst/>
            <a:cxnLst/>
            <a:rect l="l" t="t" r="r" b="b"/>
            <a:pathLst>
              <a:path w="31114" h="51435">
                <a:moveTo>
                  <a:pt x="30554" y="45508"/>
                </a:moveTo>
                <a:lnTo>
                  <a:pt x="1002" y="45508"/>
                </a:lnTo>
                <a:lnTo>
                  <a:pt x="1002" y="51312"/>
                </a:lnTo>
                <a:lnTo>
                  <a:pt x="30554" y="51312"/>
                </a:lnTo>
                <a:lnTo>
                  <a:pt x="30554" y="45508"/>
                </a:lnTo>
                <a:close/>
              </a:path>
              <a:path w="31114" h="51435">
                <a:moveTo>
                  <a:pt x="19217" y="6331"/>
                </a:moveTo>
                <a:lnTo>
                  <a:pt x="12343" y="6331"/>
                </a:lnTo>
                <a:lnTo>
                  <a:pt x="12343" y="45508"/>
                </a:lnTo>
                <a:lnTo>
                  <a:pt x="19217" y="45508"/>
                </a:lnTo>
                <a:lnTo>
                  <a:pt x="19217" y="6331"/>
                </a:lnTo>
                <a:close/>
              </a:path>
              <a:path w="31114" h="51435">
                <a:moveTo>
                  <a:pt x="19217" y="0"/>
                </a:moveTo>
                <a:lnTo>
                  <a:pt x="12277" y="0"/>
                </a:lnTo>
                <a:lnTo>
                  <a:pt x="0" y="2462"/>
                </a:lnTo>
                <a:lnTo>
                  <a:pt x="0" y="8793"/>
                </a:lnTo>
                <a:lnTo>
                  <a:pt x="12343" y="6331"/>
                </a:lnTo>
                <a:lnTo>
                  <a:pt x="19217" y="6331"/>
                </a:lnTo>
                <a:lnTo>
                  <a:pt x="192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675295" y="3851583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784"/>
                </a:lnTo>
                <a:lnTo>
                  <a:pt x="29470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40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4" y="23259"/>
                </a:moveTo>
                <a:lnTo>
                  <a:pt x="17327" y="23259"/>
                </a:lnTo>
                <a:lnTo>
                  <a:pt x="20466" y="24271"/>
                </a:lnTo>
                <a:lnTo>
                  <a:pt x="22778" y="26381"/>
                </a:lnTo>
                <a:lnTo>
                  <a:pt x="25095" y="28448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0466" y="45420"/>
                </a:lnTo>
                <a:lnTo>
                  <a:pt x="17327" y="46475"/>
                </a:lnTo>
                <a:lnTo>
                  <a:pt x="29470" y="46475"/>
                </a:lnTo>
                <a:lnTo>
                  <a:pt x="31486" y="44673"/>
                </a:lnTo>
                <a:lnTo>
                  <a:pt x="33205" y="40364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4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766"/>
                </a:lnTo>
                <a:lnTo>
                  <a:pt x="4087" y="24930"/>
                </a:lnTo>
                <a:lnTo>
                  <a:pt x="5969" y="24271"/>
                </a:lnTo>
                <a:lnTo>
                  <a:pt x="7806" y="23875"/>
                </a:lnTo>
                <a:lnTo>
                  <a:pt x="9657" y="23435"/>
                </a:lnTo>
                <a:lnTo>
                  <a:pt x="11507" y="23259"/>
                </a:lnTo>
                <a:lnTo>
                  <a:pt x="29404" y="23259"/>
                </a:lnTo>
                <a:lnTo>
                  <a:pt x="24835" y="18950"/>
                </a:lnTo>
                <a:lnTo>
                  <a:pt x="23280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1538" y="17631"/>
                </a:lnTo>
                <a:lnTo>
                  <a:pt x="10532" y="17807"/>
                </a:lnTo>
                <a:lnTo>
                  <a:pt x="9529" y="18071"/>
                </a:lnTo>
                <a:lnTo>
                  <a:pt x="8523" y="18423"/>
                </a:lnTo>
                <a:lnTo>
                  <a:pt x="23280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763921" y="3641936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739283" y="3641936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562555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610221" y="3659978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30235" y="3616433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683"/>
                </a:lnTo>
                <a:lnTo>
                  <a:pt x="22457" y="8442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18272" y="36274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263"/>
                </a:lnTo>
                <a:lnTo>
                  <a:pt x="8171" y="835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8083" y="6991"/>
                </a:lnTo>
                <a:lnTo>
                  <a:pt x="10501" y="6199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674504" y="3616433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566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566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63921" y="3407710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39283" y="3407710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562555" y="3382207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4553" y="6815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47"/>
                </a:lnTo>
                <a:lnTo>
                  <a:pt x="23486" y="53247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566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34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34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566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34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610221" y="3425752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630235" y="3382207"/>
            <a:ext cx="33020" cy="52705"/>
          </a:xfrm>
          <a:custGeom>
            <a:avLst/>
            <a:gdLst/>
            <a:ahLst/>
            <a:cxnLst/>
            <a:rect l="l" t="t" r="r" b="b"/>
            <a:pathLst>
              <a:path w="33020" h="52704">
                <a:moveTo>
                  <a:pt x="29773" y="5847"/>
                </a:moveTo>
                <a:lnTo>
                  <a:pt x="18053" y="5847"/>
                </a:lnTo>
                <a:lnTo>
                  <a:pt x="20545" y="6727"/>
                </a:lnTo>
                <a:lnTo>
                  <a:pt x="24374" y="10156"/>
                </a:lnTo>
                <a:lnTo>
                  <a:pt x="25327" y="12355"/>
                </a:lnTo>
                <a:lnTo>
                  <a:pt x="25327" y="16752"/>
                </a:lnTo>
                <a:lnTo>
                  <a:pt x="24884" y="18467"/>
                </a:lnTo>
                <a:lnTo>
                  <a:pt x="6219" y="40012"/>
                </a:lnTo>
                <a:lnTo>
                  <a:pt x="0" y="46431"/>
                </a:lnTo>
                <a:lnTo>
                  <a:pt x="0" y="52279"/>
                </a:lnTo>
                <a:lnTo>
                  <a:pt x="32576" y="52279"/>
                </a:lnTo>
                <a:lnTo>
                  <a:pt x="32576" y="46431"/>
                </a:lnTo>
                <a:lnTo>
                  <a:pt x="8347" y="46431"/>
                </a:lnTo>
                <a:lnTo>
                  <a:pt x="24409" y="29943"/>
                </a:lnTo>
                <a:lnTo>
                  <a:pt x="32303" y="16752"/>
                </a:lnTo>
                <a:lnTo>
                  <a:pt x="32284" y="10156"/>
                </a:lnTo>
                <a:lnTo>
                  <a:pt x="30721" y="6639"/>
                </a:lnTo>
                <a:lnTo>
                  <a:pt x="29773" y="5847"/>
                </a:lnTo>
                <a:close/>
              </a:path>
              <a:path w="33020" h="52704">
                <a:moveTo>
                  <a:pt x="20163" y="0"/>
                </a:moveTo>
                <a:lnTo>
                  <a:pt x="12831" y="0"/>
                </a:lnTo>
                <a:lnTo>
                  <a:pt x="10606" y="307"/>
                </a:lnTo>
                <a:lnTo>
                  <a:pt x="5745" y="1450"/>
                </a:lnTo>
                <a:lnTo>
                  <a:pt x="3134" y="2286"/>
                </a:lnTo>
                <a:lnTo>
                  <a:pt x="338" y="3385"/>
                </a:lnTo>
                <a:lnTo>
                  <a:pt x="338" y="10420"/>
                </a:lnTo>
                <a:lnTo>
                  <a:pt x="3090" y="8881"/>
                </a:lnTo>
                <a:lnTo>
                  <a:pt x="5670" y="7738"/>
                </a:lnTo>
                <a:lnTo>
                  <a:pt x="10501" y="6243"/>
                </a:lnTo>
                <a:lnTo>
                  <a:pt x="12800" y="5847"/>
                </a:lnTo>
                <a:lnTo>
                  <a:pt x="29773" y="5847"/>
                </a:lnTo>
                <a:lnTo>
                  <a:pt x="27561" y="4001"/>
                </a:lnTo>
                <a:lnTo>
                  <a:pt x="24400" y="1319"/>
                </a:lnTo>
                <a:lnTo>
                  <a:pt x="20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75295" y="3383131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4">
                <a:moveTo>
                  <a:pt x="0" y="43134"/>
                </a:moveTo>
                <a:lnTo>
                  <a:pt x="11349" y="52323"/>
                </a:lnTo>
                <a:lnTo>
                  <a:pt x="19758" y="52323"/>
                </a:lnTo>
                <a:lnTo>
                  <a:pt x="24607" y="50828"/>
                </a:lnTo>
                <a:lnTo>
                  <a:pt x="29471" y="46475"/>
                </a:lnTo>
                <a:lnTo>
                  <a:pt x="10914" y="46475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34"/>
                </a:lnTo>
                <a:close/>
              </a:path>
              <a:path w="33654" h="52704">
                <a:moveTo>
                  <a:pt x="29408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29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475"/>
                </a:lnTo>
                <a:lnTo>
                  <a:pt x="29471" y="46475"/>
                </a:lnTo>
                <a:lnTo>
                  <a:pt x="31486" y="44673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38"/>
                </a:lnTo>
                <a:lnTo>
                  <a:pt x="29408" y="23259"/>
                </a:lnTo>
                <a:close/>
              </a:path>
              <a:path w="33654" h="52704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408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4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071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763921" y="3173484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9283" y="3173484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562555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52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4031" y="45992"/>
                </a:lnTo>
                <a:lnTo>
                  <a:pt x="21332" y="47750"/>
                </a:lnTo>
                <a:lnTo>
                  <a:pt x="30052" y="47750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610221" y="3191526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30441" y="3147982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709" y="47399"/>
                </a:lnTo>
                <a:lnTo>
                  <a:pt x="11006" y="47399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71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4738" y="9365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1143" y="21281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870" y="34340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399"/>
                </a:lnTo>
                <a:lnTo>
                  <a:pt x="30709" y="47399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32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282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36"/>
                </a:lnTo>
                <a:lnTo>
                  <a:pt x="32580" y="9233"/>
                </a:lnTo>
                <a:lnTo>
                  <a:pt x="31042" y="5979"/>
                </a:lnTo>
                <a:lnTo>
                  <a:pt x="30871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175"/>
                </a:lnTo>
                <a:lnTo>
                  <a:pt x="8954" y="571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71" y="5847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74504" y="314798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78" y="0"/>
                </a:lnTo>
                <a:lnTo>
                  <a:pt x="7586" y="2286"/>
                </a:lnTo>
                <a:lnTo>
                  <a:pt x="4553" y="6859"/>
                </a:lnTo>
                <a:lnTo>
                  <a:pt x="1516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16" y="41902"/>
                </a:lnTo>
                <a:lnTo>
                  <a:pt x="4553" y="46431"/>
                </a:lnTo>
                <a:lnTo>
                  <a:pt x="7586" y="51004"/>
                </a:lnTo>
                <a:lnTo>
                  <a:pt x="11978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40" y="47750"/>
                </a:lnTo>
                <a:lnTo>
                  <a:pt x="14158" y="47750"/>
                </a:lnTo>
                <a:lnTo>
                  <a:pt x="11472" y="45992"/>
                </a:lnTo>
                <a:lnTo>
                  <a:pt x="7868" y="38957"/>
                </a:lnTo>
                <a:lnTo>
                  <a:pt x="6971" y="33680"/>
                </a:lnTo>
                <a:lnTo>
                  <a:pt x="6971" y="19610"/>
                </a:lnTo>
                <a:lnTo>
                  <a:pt x="7868" y="14290"/>
                </a:lnTo>
                <a:lnTo>
                  <a:pt x="11472" y="7254"/>
                </a:lnTo>
                <a:lnTo>
                  <a:pt x="14158" y="5496"/>
                </a:lnTo>
                <a:lnTo>
                  <a:pt x="30010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10" y="5496"/>
                </a:moveTo>
                <a:lnTo>
                  <a:pt x="21327" y="5496"/>
                </a:lnTo>
                <a:lnTo>
                  <a:pt x="24026" y="7254"/>
                </a:lnTo>
                <a:lnTo>
                  <a:pt x="27626" y="14290"/>
                </a:lnTo>
                <a:lnTo>
                  <a:pt x="28528" y="19610"/>
                </a:lnTo>
                <a:lnTo>
                  <a:pt x="28528" y="33680"/>
                </a:lnTo>
                <a:lnTo>
                  <a:pt x="27626" y="38957"/>
                </a:lnTo>
                <a:lnTo>
                  <a:pt x="24026" y="45992"/>
                </a:lnTo>
                <a:lnTo>
                  <a:pt x="21327" y="47750"/>
                </a:lnTo>
                <a:lnTo>
                  <a:pt x="30040" y="47750"/>
                </a:lnTo>
                <a:lnTo>
                  <a:pt x="33952" y="41902"/>
                </a:lnTo>
                <a:lnTo>
                  <a:pt x="35468" y="35307"/>
                </a:lnTo>
                <a:lnTo>
                  <a:pt x="35468" y="17983"/>
                </a:lnTo>
                <a:lnTo>
                  <a:pt x="33952" y="11388"/>
                </a:lnTo>
                <a:lnTo>
                  <a:pt x="30010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763921" y="2939258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739283" y="2939258"/>
            <a:ext cx="24765" cy="0"/>
          </a:xfrm>
          <a:custGeom>
            <a:avLst/>
            <a:gdLst/>
            <a:ahLst/>
            <a:cxnLst/>
            <a:rect l="l" t="t" r="r" b="b"/>
            <a:pathLst>
              <a:path w="24764">
                <a:moveTo>
                  <a:pt x="24637" y="0"/>
                </a:moveTo>
                <a:lnTo>
                  <a:pt x="0" y="0"/>
                </a:lnTo>
              </a:path>
            </a:pathLst>
          </a:custGeom>
          <a:ln w="6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562555" y="2913756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60" h="53339">
                <a:moveTo>
                  <a:pt x="23486" y="0"/>
                </a:moveTo>
                <a:lnTo>
                  <a:pt x="11982" y="0"/>
                </a:lnTo>
                <a:lnTo>
                  <a:pt x="7591" y="2286"/>
                </a:lnTo>
                <a:lnTo>
                  <a:pt x="1520" y="11388"/>
                </a:lnTo>
                <a:lnTo>
                  <a:pt x="0" y="17983"/>
                </a:lnTo>
                <a:lnTo>
                  <a:pt x="0" y="35307"/>
                </a:lnTo>
                <a:lnTo>
                  <a:pt x="1520" y="41902"/>
                </a:lnTo>
                <a:lnTo>
                  <a:pt x="4553" y="46475"/>
                </a:lnTo>
                <a:lnTo>
                  <a:pt x="7591" y="51004"/>
                </a:lnTo>
                <a:lnTo>
                  <a:pt x="11982" y="53291"/>
                </a:lnTo>
                <a:lnTo>
                  <a:pt x="23486" y="53291"/>
                </a:lnTo>
                <a:lnTo>
                  <a:pt x="27881" y="51004"/>
                </a:lnTo>
                <a:lnTo>
                  <a:pt x="30034" y="47794"/>
                </a:lnTo>
                <a:lnTo>
                  <a:pt x="14158" y="47794"/>
                </a:lnTo>
                <a:lnTo>
                  <a:pt x="11472" y="46036"/>
                </a:lnTo>
                <a:lnTo>
                  <a:pt x="7872" y="38957"/>
                </a:lnTo>
                <a:lnTo>
                  <a:pt x="6975" y="33680"/>
                </a:lnTo>
                <a:lnTo>
                  <a:pt x="6975" y="19610"/>
                </a:lnTo>
                <a:lnTo>
                  <a:pt x="7872" y="14290"/>
                </a:lnTo>
                <a:lnTo>
                  <a:pt x="9670" y="10816"/>
                </a:lnTo>
                <a:lnTo>
                  <a:pt x="11472" y="7254"/>
                </a:lnTo>
                <a:lnTo>
                  <a:pt x="14158" y="5496"/>
                </a:lnTo>
                <a:lnTo>
                  <a:pt x="30022" y="5496"/>
                </a:lnTo>
                <a:lnTo>
                  <a:pt x="27881" y="2286"/>
                </a:lnTo>
                <a:lnTo>
                  <a:pt x="23486" y="0"/>
                </a:lnTo>
                <a:close/>
              </a:path>
              <a:path w="35560" h="53339">
                <a:moveTo>
                  <a:pt x="30022" y="5496"/>
                </a:moveTo>
                <a:lnTo>
                  <a:pt x="21332" y="5496"/>
                </a:lnTo>
                <a:lnTo>
                  <a:pt x="24031" y="7254"/>
                </a:lnTo>
                <a:lnTo>
                  <a:pt x="25824" y="10816"/>
                </a:lnTo>
                <a:lnTo>
                  <a:pt x="27631" y="14290"/>
                </a:lnTo>
                <a:lnTo>
                  <a:pt x="28532" y="19610"/>
                </a:lnTo>
                <a:lnTo>
                  <a:pt x="28532" y="33680"/>
                </a:lnTo>
                <a:lnTo>
                  <a:pt x="27631" y="38957"/>
                </a:lnTo>
                <a:lnTo>
                  <a:pt x="25824" y="42474"/>
                </a:lnTo>
                <a:lnTo>
                  <a:pt x="24031" y="46036"/>
                </a:lnTo>
                <a:lnTo>
                  <a:pt x="21332" y="47794"/>
                </a:lnTo>
                <a:lnTo>
                  <a:pt x="30034" y="47794"/>
                </a:lnTo>
                <a:lnTo>
                  <a:pt x="33952" y="41902"/>
                </a:lnTo>
                <a:lnTo>
                  <a:pt x="35473" y="35307"/>
                </a:lnTo>
                <a:lnTo>
                  <a:pt x="35473" y="17983"/>
                </a:lnTo>
                <a:lnTo>
                  <a:pt x="33952" y="11388"/>
                </a:lnTo>
                <a:lnTo>
                  <a:pt x="30022" y="5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10221" y="2957300"/>
            <a:ext cx="7620" cy="8890"/>
          </a:xfrm>
          <a:custGeom>
            <a:avLst/>
            <a:gdLst/>
            <a:ahLst/>
            <a:cxnLst/>
            <a:rect l="l" t="t" r="r" b="b"/>
            <a:pathLst>
              <a:path w="7620" h="8889">
                <a:moveTo>
                  <a:pt x="0" y="8735"/>
                </a:moveTo>
                <a:lnTo>
                  <a:pt x="7259" y="8735"/>
                </a:lnTo>
                <a:lnTo>
                  <a:pt x="7259" y="0"/>
                </a:lnTo>
                <a:lnTo>
                  <a:pt x="0" y="0"/>
                </a:lnTo>
                <a:lnTo>
                  <a:pt x="0" y="8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630441" y="2913756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56" y="53291"/>
                </a:lnTo>
                <a:lnTo>
                  <a:pt x="20123" y="53291"/>
                </a:lnTo>
                <a:lnTo>
                  <a:pt x="25073" y="51884"/>
                </a:lnTo>
                <a:lnTo>
                  <a:pt x="30654" y="47443"/>
                </a:lnTo>
                <a:lnTo>
                  <a:pt x="11006" y="47443"/>
                </a:lnTo>
                <a:lnTo>
                  <a:pt x="8611" y="47135"/>
                </a:lnTo>
                <a:lnTo>
                  <a:pt x="4026" y="45992"/>
                </a:lnTo>
                <a:lnTo>
                  <a:pt x="1920" y="45156"/>
                </a:lnTo>
                <a:lnTo>
                  <a:pt x="0" y="44013"/>
                </a:lnTo>
                <a:close/>
              </a:path>
              <a:path w="34289" h="53339">
                <a:moveTo>
                  <a:pt x="30818" y="5847"/>
                </a:moveTo>
                <a:lnTo>
                  <a:pt x="18334" y="5847"/>
                </a:lnTo>
                <a:lnTo>
                  <a:pt x="21007" y="6551"/>
                </a:lnTo>
                <a:lnTo>
                  <a:pt x="22866" y="8002"/>
                </a:lnTo>
                <a:lnTo>
                  <a:pt x="24738" y="9409"/>
                </a:lnTo>
                <a:lnTo>
                  <a:pt x="25670" y="11388"/>
                </a:lnTo>
                <a:lnTo>
                  <a:pt x="25670" y="16620"/>
                </a:lnTo>
                <a:lnTo>
                  <a:pt x="24765" y="18555"/>
                </a:lnTo>
                <a:lnTo>
                  <a:pt x="22954" y="19918"/>
                </a:lnTo>
                <a:lnTo>
                  <a:pt x="21143" y="21325"/>
                </a:lnTo>
                <a:lnTo>
                  <a:pt x="18532" y="21984"/>
                </a:lnTo>
                <a:lnTo>
                  <a:pt x="8866" y="21984"/>
                </a:lnTo>
                <a:lnTo>
                  <a:pt x="8866" y="27700"/>
                </a:lnTo>
                <a:lnTo>
                  <a:pt x="18624" y="27700"/>
                </a:lnTo>
                <a:lnTo>
                  <a:pt x="21574" y="28536"/>
                </a:lnTo>
                <a:lnTo>
                  <a:pt x="25811" y="31965"/>
                </a:lnTo>
                <a:lnTo>
                  <a:pt x="26753" y="34076"/>
                </a:lnTo>
                <a:lnTo>
                  <a:pt x="26870" y="40627"/>
                </a:lnTo>
                <a:lnTo>
                  <a:pt x="25732" y="43134"/>
                </a:lnTo>
                <a:lnTo>
                  <a:pt x="21169" y="46563"/>
                </a:lnTo>
                <a:lnTo>
                  <a:pt x="17855" y="47443"/>
                </a:lnTo>
                <a:lnTo>
                  <a:pt x="30654" y="47443"/>
                </a:lnTo>
                <a:lnTo>
                  <a:pt x="32035" y="46343"/>
                </a:lnTo>
                <a:lnTo>
                  <a:pt x="33780" y="42430"/>
                </a:lnTo>
                <a:lnTo>
                  <a:pt x="33780" y="34076"/>
                </a:lnTo>
                <a:lnTo>
                  <a:pt x="32844" y="31262"/>
                </a:lnTo>
                <a:lnTo>
                  <a:pt x="29112" y="26777"/>
                </a:lnTo>
                <a:lnTo>
                  <a:pt x="26519" y="25326"/>
                </a:lnTo>
                <a:lnTo>
                  <a:pt x="23196" y="24578"/>
                </a:lnTo>
                <a:lnTo>
                  <a:pt x="26198" y="23831"/>
                </a:lnTo>
                <a:lnTo>
                  <a:pt x="28510" y="22468"/>
                </a:lnTo>
                <a:lnTo>
                  <a:pt x="31767" y="18555"/>
                </a:lnTo>
                <a:lnTo>
                  <a:pt x="32580" y="16180"/>
                </a:lnTo>
                <a:lnTo>
                  <a:pt x="32580" y="9233"/>
                </a:lnTo>
                <a:lnTo>
                  <a:pt x="31042" y="6023"/>
                </a:lnTo>
                <a:lnTo>
                  <a:pt x="30818" y="5847"/>
                </a:lnTo>
                <a:close/>
              </a:path>
              <a:path w="34289" h="53339">
                <a:moveTo>
                  <a:pt x="20738" y="0"/>
                </a:moveTo>
                <a:lnTo>
                  <a:pt x="13428" y="0"/>
                </a:lnTo>
                <a:lnTo>
                  <a:pt x="11257" y="219"/>
                </a:lnTo>
                <a:lnTo>
                  <a:pt x="6650" y="923"/>
                </a:lnTo>
                <a:lnTo>
                  <a:pt x="4180" y="1494"/>
                </a:lnTo>
                <a:lnTo>
                  <a:pt x="1542" y="2198"/>
                </a:lnTo>
                <a:lnTo>
                  <a:pt x="1542" y="8398"/>
                </a:lnTo>
                <a:lnTo>
                  <a:pt x="4149" y="7518"/>
                </a:lnTo>
                <a:lnTo>
                  <a:pt x="6545" y="6903"/>
                </a:lnTo>
                <a:lnTo>
                  <a:pt x="8725" y="6463"/>
                </a:lnTo>
                <a:lnTo>
                  <a:pt x="10901" y="6067"/>
                </a:lnTo>
                <a:lnTo>
                  <a:pt x="12945" y="5847"/>
                </a:lnTo>
                <a:lnTo>
                  <a:pt x="30818" y="5847"/>
                </a:lnTo>
                <a:lnTo>
                  <a:pt x="27969" y="3605"/>
                </a:lnTo>
                <a:lnTo>
                  <a:pt x="24906" y="1231"/>
                </a:lnTo>
                <a:lnTo>
                  <a:pt x="20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675295" y="2914679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78"/>
                </a:moveTo>
                <a:lnTo>
                  <a:pt x="11349" y="52367"/>
                </a:lnTo>
                <a:lnTo>
                  <a:pt x="19758" y="52367"/>
                </a:lnTo>
                <a:lnTo>
                  <a:pt x="24607" y="50828"/>
                </a:lnTo>
                <a:lnTo>
                  <a:pt x="29441" y="46519"/>
                </a:lnTo>
                <a:lnTo>
                  <a:pt x="10914" y="46519"/>
                </a:lnTo>
                <a:lnTo>
                  <a:pt x="8589" y="46211"/>
                </a:lnTo>
                <a:lnTo>
                  <a:pt x="6391" y="45684"/>
                </a:lnTo>
                <a:lnTo>
                  <a:pt x="4189" y="45112"/>
                </a:lnTo>
                <a:lnTo>
                  <a:pt x="2061" y="44277"/>
                </a:lnTo>
                <a:lnTo>
                  <a:pt x="0" y="43178"/>
                </a:lnTo>
                <a:close/>
              </a:path>
              <a:path w="33654" h="52705">
                <a:moveTo>
                  <a:pt x="29376" y="23259"/>
                </a:moveTo>
                <a:lnTo>
                  <a:pt x="17327" y="23259"/>
                </a:lnTo>
                <a:lnTo>
                  <a:pt x="20466" y="24315"/>
                </a:lnTo>
                <a:lnTo>
                  <a:pt x="22778" y="26381"/>
                </a:lnTo>
                <a:lnTo>
                  <a:pt x="25095" y="28492"/>
                </a:lnTo>
                <a:lnTo>
                  <a:pt x="26255" y="31306"/>
                </a:lnTo>
                <a:lnTo>
                  <a:pt x="26255" y="38473"/>
                </a:lnTo>
                <a:lnTo>
                  <a:pt x="25095" y="41287"/>
                </a:lnTo>
                <a:lnTo>
                  <a:pt x="22778" y="43353"/>
                </a:lnTo>
                <a:lnTo>
                  <a:pt x="20466" y="45464"/>
                </a:lnTo>
                <a:lnTo>
                  <a:pt x="17327" y="46519"/>
                </a:lnTo>
                <a:lnTo>
                  <a:pt x="29441" y="46519"/>
                </a:lnTo>
                <a:lnTo>
                  <a:pt x="31486" y="44717"/>
                </a:lnTo>
                <a:lnTo>
                  <a:pt x="33205" y="40408"/>
                </a:lnTo>
                <a:lnTo>
                  <a:pt x="33205" y="29503"/>
                </a:lnTo>
                <a:lnTo>
                  <a:pt x="31530" y="25282"/>
                </a:lnTo>
                <a:lnTo>
                  <a:pt x="29376" y="23259"/>
                </a:lnTo>
                <a:close/>
              </a:path>
              <a:path w="33654" h="52705">
                <a:moveTo>
                  <a:pt x="29420" y="0"/>
                </a:moveTo>
                <a:lnTo>
                  <a:pt x="2167" y="0"/>
                </a:lnTo>
                <a:lnTo>
                  <a:pt x="2167" y="25810"/>
                </a:lnTo>
                <a:lnTo>
                  <a:pt x="4087" y="24930"/>
                </a:lnTo>
                <a:lnTo>
                  <a:pt x="5969" y="24271"/>
                </a:lnTo>
                <a:lnTo>
                  <a:pt x="9657" y="23479"/>
                </a:lnTo>
                <a:lnTo>
                  <a:pt x="11507" y="23259"/>
                </a:lnTo>
                <a:lnTo>
                  <a:pt x="29376" y="23259"/>
                </a:lnTo>
                <a:lnTo>
                  <a:pt x="24835" y="18994"/>
                </a:lnTo>
                <a:lnTo>
                  <a:pt x="23197" y="18423"/>
                </a:lnTo>
                <a:lnTo>
                  <a:pt x="8523" y="18423"/>
                </a:lnTo>
                <a:lnTo>
                  <a:pt x="8523" y="5847"/>
                </a:lnTo>
                <a:lnTo>
                  <a:pt x="29420" y="5847"/>
                </a:lnTo>
                <a:lnTo>
                  <a:pt x="29420" y="0"/>
                </a:lnTo>
                <a:close/>
              </a:path>
              <a:path w="33654" h="52705">
                <a:moveTo>
                  <a:pt x="20299" y="17411"/>
                </a:moveTo>
                <a:lnTo>
                  <a:pt x="13560" y="17411"/>
                </a:lnTo>
                <a:lnTo>
                  <a:pt x="12549" y="17499"/>
                </a:lnTo>
                <a:lnTo>
                  <a:pt x="10532" y="17851"/>
                </a:lnTo>
                <a:lnTo>
                  <a:pt x="9529" y="18115"/>
                </a:lnTo>
                <a:lnTo>
                  <a:pt x="8523" y="18423"/>
                </a:lnTo>
                <a:lnTo>
                  <a:pt x="23197" y="18423"/>
                </a:lnTo>
                <a:lnTo>
                  <a:pt x="20299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763921" y="2705077"/>
            <a:ext cx="2513965" cy="0"/>
          </a:xfrm>
          <a:custGeom>
            <a:avLst/>
            <a:gdLst/>
            <a:ahLst/>
            <a:cxnLst/>
            <a:rect l="l" t="t" r="r" b="b"/>
            <a:pathLst>
              <a:path w="2513965">
                <a:moveTo>
                  <a:pt x="0" y="0"/>
                </a:moveTo>
                <a:lnTo>
                  <a:pt x="2513868" y="0"/>
                </a:lnTo>
              </a:path>
            </a:pathLst>
          </a:custGeom>
          <a:ln w="6155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50214" y="3136286"/>
            <a:ext cx="78984" cy="1010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562555" y="2679530"/>
            <a:ext cx="2717486" cy="190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761108" y="4578819"/>
            <a:ext cx="2519680" cy="0"/>
          </a:xfrm>
          <a:custGeom>
            <a:avLst/>
            <a:gdLst/>
            <a:ahLst/>
            <a:cxnLst/>
            <a:rect l="l" t="t" r="r" b="b"/>
            <a:pathLst>
              <a:path w="2519679">
                <a:moveTo>
                  <a:pt x="0" y="0"/>
                </a:moveTo>
                <a:lnTo>
                  <a:pt x="2519481" y="0"/>
                </a:lnTo>
              </a:path>
            </a:pathLst>
          </a:custGeom>
          <a:ln w="5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789869" y="2732953"/>
            <a:ext cx="440448" cy="345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27276" y="2797281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1F77B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26841" y="27684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466"/>
                </a:lnTo>
                <a:lnTo>
                  <a:pt x="6329" y="53466"/>
                </a:lnTo>
                <a:lnTo>
                  <a:pt x="9978" y="34691"/>
                </a:lnTo>
                <a:lnTo>
                  <a:pt x="17519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9" y="34691"/>
                </a:moveTo>
                <a:lnTo>
                  <a:pt x="9978" y="34691"/>
                </a:lnTo>
                <a:lnTo>
                  <a:pt x="26418" y="53466"/>
                </a:lnTo>
                <a:lnTo>
                  <a:pt x="34066" y="53466"/>
                </a:lnTo>
                <a:lnTo>
                  <a:pt x="17519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086315" y="2789938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56910" y="2769668"/>
            <a:ext cx="34290" cy="53340"/>
          </a:xfrm>
          <a:custGeom>
            <a:avLst/>
            <a:gdLst/>
            <a:ahLst/>
            <a:cxnLst/>
            <a:rect l="l" t="t" r="r" b="b"/>
            <a:pathLst>
              <a:path w="34289" h="53339">
                <a:moveTo>
                  <a:pt x="0" y="44013"/>
                </a:moveTo>
                <a:lnTo>
                  <a:pt x="11560" y="53247"/>
                </a:lnTo>
                <a:lnTo>
                  <a:pt x="20132" y="53247"/>
                </a:lnTo>
                <a:lnTo>
                  <a:pt x="25055" y="51884"/>
                </a:lnTo>
                <a:lnTo>
                  <a:pt x="28572" y="49113"/>
                </a:lnTo>
                <a:lnTo>
                  <a:pt x="30688" y="47399"/>
                </a:lnTo>
                <a:lnTo>
                  <a:pt x="10989" y="47399"/>
                </a:lnTo>
                <a:lnTo>
                  <a:pt x="8615" y="47135"/>
                </a:lnTo>
                <a:lnTo>
                  <a:pt x="4044" y="45992"/>
                </a:lnTo>
                <a:lnTo>
                  <a:pt x="1934" y="45112"/>
                </a:lnTo>
                <a:lnTo>
                  <a:pt x="0" y="44013"/>
                </a:lnTo>
                <a:close/>
              </a:path>
              <a:path w="34289" h="53339">
                <a:moveTo>
                  <a:pt x="30862" y="5847"/>
                </a:moveTo>
                <a:lnTo>
                  <a:pt x="18330" y="5847"/>
                </a:lnTo>
                <a:lnTo>
                  <a:pt x="21011" y="6551"/>
                </a:lnTo>
                <a:lnTo>
                  <a:pt x="22857" y="7958"/>
                </a:lnTo>
                <a:lnTo>
                  <a:pt x="24747" y="9365"/>
                </a:lnTo>
                <a:lnTo>
                  <a:pt x="25670" y="11388"/>
                </a:lnTo>
                <a:lnTo>
                  <a:pt x="25670" y="16576"/>
                </a:lnTo>
                <a:lnTo>
                  <a:pt x="24791" y="18555"/>
                </a:lnTo>
                <a:lnTo>
                  <a:pt x="22945" y="19918"/>
                </a:lnTo>
                <a:lnTo>
                  <a:pt x="21143" y="21281"/>
                </a:lnTo>
                <a:lnTo>
                  <a:pt x="18549" y="21984"/>
                </a:lnTo>
                <a:lnTo>
                  <a:pt x="8879" y="21984"/>
                </a:lnTo>
                <a:lnTo>
                  <a:pt x="8879" y="27656"/>
                </a:lnTo>
                <a:lnTo>
                  <a:pt x="18637" y="27656"/>
                </a:lnTo>
                <a:lnTo>
                  <a:pt x="21582" y="28536"/>
                </a:lnTo>
                <a:lnTo>
                  <a:pt x="23692" y="30251"/>
                </a:lnTo>
                <a:lnTo>
                  <a:pt x="25802" y="31921"/>
                </a:lnTo>
                <a:lnTo>
                  <a:pt x="26740" y="34032"/>
                </a:lnTo>
                <a:lnTo>
                  <a:pt x="26857" y="40627"/>
                </a:lnTo>
                <a:lnTo>
                  <a:pt x="25714" y="43090"/>
                </a:lnTo>
                <a:lnTo>
                  <a:pt x="23473" y="44848"/>
                </a:lnTo>
                <a:lnTo>
                  <a:pt x="21187" y="46563"/>
                </a:lnTo>
                <a:lnTo>
                  <a:pt x="17846" y="47399"/>
                </a:lnTo>
                <a:lnTo>
                  <a:pt x="30688" y="47399"/>
                </a:lnTo>
                <a:lnTo>
                  <a:pt x="32044" y="46299"/>
                </a:lnTo>
                <a:lnTo>
                  <a:pt x="33802" y="42386"/>
                </a:lnTo>
                <a:lnTo>
                  <a:pt x="33802" y="34032"/>
                </a:lnTo>
                <a:lnTo>
                  <a:pt x="23209" y="24578"/>
                </a:lnTo>
                <a:lnTo>
                  <a:pt x="26198" y="23831"/>
                </a:lnTo>
                <a:lnTo>
                  <a:pt x="28528" y="22468"/>
                </a:lnTo>
                <a:lnTo>
                  <a:pt x="30154" y="20489"/>
                </a:lnTo>
                <a:lnTo>
                  <a:pt x="31780" y="18555"/>
                </a:lnTo>
                <a:lnTo>
                  <a:pt x="32572" y="16136"/>
                </a:lnTo>
                <a:lnTo>
                  <a:pt x="32572" y="9233"/>
                </a:lnTo>
                <a:lnTo>
                  <a:pt x="31033" y="5979"/>
                </a:lnTo>
                <a:lnTo>
                  <a:pt x="30862" y="5847"/>
                </a:lnTo>
                <a:close/>
              </a:path>
              <a:path w="34289" h="53339">
                <a:moveTo>
                  <a:pt x="20747" y="0"/>
                </a:moveTo>
                <a:lnTo>
                  <a:pt x="13450" y="0"/>
                </a:lnTo>
                <a:lnTo>
                  <a:pt x="11252" y="175"/>
                </a:lnTo>
                <a:lnTo>
                  <a:pt x="8967" y="527"/>
                </a:lnTo>
                <a:lnTo>
                  <a:pt x="6637" y="923"/>
                </a:lnTo>
                <a:lnTo>
                  <a:pt x="4175" y="1450"/>
                </a:lnTo>
                <a:lnTo>
                  <a:pt x="1538" y="2198"/>
                </a:lnTo>
                <a:lnTo>
                  <a:pt x="1538" y="8398"/>
                </a:lnTo>
                <a:lnTo>
                  <a:pt x="4175" y="7518"/>
                </a:lnTo>
                <a:lnTo>
                  <a:pt x="6549" y="6859"/>
                </a:lnTo>
                <a:lnTo>
                  <a:pt x="10901" y="6067"/>
                </a:lnTo>
                <a:lnTo>
                  <a:pt x="12967" y="5847"/>
                </a:lnTo>
                <a:lnTo>
                  <a:pt x="30862" y="5847"/>
                </a:lnTo>
                <a:lnTo>
                  <a:pt x="27956" y="3605"/>
                </a:lnTo>
                <a:lnTo>
                  <a:pt x="24923" y="1187"/>
                </a:lnTo>
                <a:lnTo>
                  <a:pt x="207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827276" y="2900653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FF7E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026841" y="2871765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286" y="31218"/>
                </a:lnTo>
                <a:lnTo>
                  <a:pt x="10681" y="31218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218"/>
                </a:lnTo>
                <a:lnTo>
                  <a:pt x="19286" y="31218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086315" y="2893310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760"/>
                </a:lnTo>
                <a:lnTo>
                  <a:pt x="44044" y="5760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54976" y="2873920"/>
            <a:ext cx="37465" cy="51435"/>
          </a:xfrm>
          <a:custGeom>
            <a:avLst/>
            <a:gdLst/>
            <a:ahLst/>
            <a:cxnLst/>
            <a:rect l="l" t="t" r="r" b="b"/>
            <a:pathLst>
              <a:path w="37464" h="51435">
                <a:moveTo>
                  <a:pt x="30066" y="39264"/>
                </a:moveTo>
                <a:lnTo>
                  <a:pt x="23165" y="39264"/>
                </a:lnTo>
                <a:lnTo>
                  <a:pt x="23165" y="51356"/>
                </a:lnTo>
                <a:lnTo>
                  <a:pt x="30066" y="51356"/>
                </a:lnTo>
                <a:lnTo>
                  <a:pt x="30066" y="39264"/>
                </a:lnTo>
                <a:close/>
              </a:path>
              <a:path w="37464" h="51435">
                <a:moveTo>
                  <a:pt x="30066" y="0"/>
                </a:moveTo>
                <a:lnTo>
                  <a:pt x="21363" y="0"/>
                </a:lnTo>
                <a:lnTo>
                  <a:pt x="0" y="32537"/>
                </a:lnTo>
                <a:lnTo>
                  <a:pt x="0" y="39264"/>
                </a:lnTo>
                <a:lnTo>
                  <a:pt x="37407" y="39264"/>
                </a:lnTo>
                <a:lnTo>
                  <a:pt x="37407" y="33460"/>
                </a:lnTo>
                <a:lnTo>
                  <a:pt x="5626" y="33460"/>
                </a:lnTo>
                <a:lnTo>
                  <a:pt x="23165" y="6067"/>
                </a:lnTo>
                <a:lnTo>
                  <a:pt x="30066" y="6067"/>
                </a:lnTo>
                <a:lnTo>
                  <a:pt x="30066" y="0"/>
                </a:lnTo>
                <a:close/>
              </a:path>
              <a:path w="37464" h="51435">
                <a:moveTo>
                  <a:pt x="30066" y="6067"/>
                </a:moveTo>
                <a:lnTo>
                  <a:pt x="23165" y="6067"/>
                </a:lnTo>
                <a:lnTo>
                  <a:pt x="23165" y="33460"/>
                </a:lnTo>
                <a:lnTo>
                  <a:pt x="30066" y="33460"/>
                </a:lnTo>
                <a:lnTo>
                  <a:pt x="30066" y="6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27276" y="3003982"/>
            <a:ext cx="140970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794" y="0"/>
                </a:lnTo>
              </a:path>
            </a:pathLst>
          </a:custGeom>
          <a:ln w="17603">
            <a:solidFill>
              <a:srgbClr val="2C9F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6841" y="2975137"/>
            <a:ext cx="40640" cy="53975"/>
          </a:xfrm>
          <a:custGeom>
            <a:avLst/>
            <a:gdLst/>
            <a:ahLst/>
            <a:cxnLst/>
            <a:rect l="l" t="t" r="r" b="b"/>
            <a:pathLst>
              <a:path w="40639" h="53975">
                <a:moveTo>
                  <a:pt x="16747" y="0"/>
                </a:moveTo>
                <a:lnTo>
                  <a:pt x="10417" y="0"/>
                </a:lnTo>
                <a:lnTo>
                  <a:pt x="0" y="53510"/>
                </a:lnTo>
                <a:lnTo>
                  <a:pt x="6329" y="53510"/>
                </a:lnTo>
                <a:lnTo>
                  <a:pt x="9978" y="34691"/>
                </a:lnTo>
                <a:lnTo>
                  <a:pt x="17517" y="34691"/>
                </a:lnTo>
                <a:lnTo>
                  <a:pt x="16395" y="33416"/>
                </a:lnTo>
                <a:lnTo>
                  <a:pt x="19343" y="31174"/>
                </a:lnTo>
                <a:lnTo>
                  <a:pt x="10681" y="31174"/>
                </a:lnTo>
                <a:lnTo>
                  <a:pt x="16747" y="0"/>
                </a:lnTo>
                <a:close/>
              </a:path>
              <a:path w="40639" h="53975">
                <a:moveTo>
                  <a:pt x="17517" y="34691"/>
                </a:moveTo>
                <a:lnTo>
                  <a:pt x="9978" y="34691"/>
                </a:lnTo>
                <a:lnTo>
                  <a:pt x="26418" y="53510"/>
                </a:lnTo>
                <a:lnTo>
                  <a:pt x="34066" y="53510"/>
                </a:lnTo>
                <a:lnTo>
                  <a:pt x="17517" y="34691"/>
                </a:lnTo>
                <a:close/>
              </a:path>
              <a:path w="40639" h="53975">
                <a:moveTo>
                  <a:pt x="40616" y="14993"/>
                </a:moveTo>
                <a:lnTo>
                  <a:pt x="32396" y="14993"/>
                </a:lnTo>
                <a:lnTo>
                  <a:pt x="10681" y="31174"/>
                </a:lnTo>
                <a:lnTo>
                  <a:pt x="19343" y="31174"/>
                </a:lnTo>
                <a:lnTo>
                  <a:pt x="40616" y="149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086315" y="2996639"/>
            <a:ext cx="44450" cy="20320"/>
          </a:xfrm>
          <a:custGeom>
            <a:avLst/>
            <a:gdLst/>
            <a:ahLst/>
            <a:cxnLst/>
            <a:rect l="l" t="t" r="r" b="b"/>
            <a:pathLst>
              <a:path w="44450" h="20319">
                <a:moveTo>
                  <a:pt x="44044" y="0"/>
                </a:moveTo>
                <a:lnTo>
                  <a:pt x="0" y="0"/>
                </a:lnTo>
                <a:lnTo>
                  <a:pt x="0" y="5803"/>
                </a:lnTo>
                <a:lnTo>
                  <a:pt x="44044" y="5803"/>
                </a:lnTo>
                <a:lnTo>
                  <a:pt x="44044" y="0"/>
                </a:lnTo>
                <a:close/>
              </a:path>
              <a:path w="44450" h="20319">
                <a:moveTo>
                  <a:pt x="44044" y="14026"/>
                </a:moveTo>
                <a:lnTo>
                  <a:pt x="0" y="14026"/>
                </a:lnTo>
                <a:lnTo>
                  <a:pt x="0" y="19874"/>
                </a:lnTo>
                <a:lnTo>
                  <a:pt x="44044" y="19874"/>
                </a:lnTo>
                <a:lnTo>
                  <a:pt x="44044" y="140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56998" y="2977292"/>
            <a:ext cx="33655" cy="52705"/>
          </a:xfrm>
          <a:custGeom>
            <a:avLst/>
            <a:gdLst/>
            <a:ahLst/>
            <a:cxnLst/>
            <a:rect l="l" t="t" r="r" b="b"/>
            <a:pathLst>
              <a:path w="33654" h="52705">
                <a:moveTo>
                  <a:pt x="0" y="43134"/>
                </a:moveTo>
                <a:lnTo>
                  <a:pt x="11340" y="52323"/>
                </a:lnTo>
                <a:lnTo>
                  <a:pt x="19736" y="52323"/>
                </a:lnTo>
                <a:lnTo>
                  <a:pt x="24571" y="50784"/>
                </a:lnTo>
                <a:lnTo>
                  <a:pt x="28044" y="47750"/>
                </a:lnTo>
                <a:lnTo>
                  <a:pt x="29464" y="46475"/>
                </a:lnTo>
                <a:lnTo>
                  <a:pt x="10901" y="46475"/>
                </a:lnTo>
                <a:lnTo>
                  <a:pt x="8571" y="46211"/>
                </a:lnTo>
                <a:lnTo>
                  <a:pt x="6373" y="45640"/>
                </a:lnTo>
                <a:lnTo>
                  <a:pt x="4175" y="45112"/>
                </a:lnTo>
                <a:lnTo>
                  <a:pt x="2022" y="44277"/>
                </a:lnTo>
                <a:lnTo>
                  <a:pt x="0" y="43134"/>
                </a:lnTo>
                <a:close/>
              </a:path>
              <a:path w="33654" h="52705">
                <a:moveTo>
                  <a:pt x="29399" y="23259"/>
                </a:moveTo>
                <a:lnTo>
                  <a:pt x="17319" y="23259"/>
                </a:lnTo>
                <a:lnTo>
                  <a:pt x="20439" y="24271"/>
                </a:lnTo>
                <a:lnTo>
                  <a:pt x="22769" y="26381"/>
                </a:lnTo>
                <a:lnTo>
                  <a:pt x="25099" y="28448"/>
                </a:lnTo>
                <a:lnTo>
                  <a:pt x="26242" y="31306"/>
                </a:lnTo>
                <a:lnTo>
                  <a:pt x="26242" y="38429"/>
                </a:lnTo>
                <a:lnTo>
                  <a:pt x="25099" y="41287"/>
                </a:lnTo>
                <a:lnTo>
                  <a:pt x="20439" y="45420"/>
                </a:lnTo>
                <a:lnTo>
                  <a:pt x="17319" y="46475"/>
                </a:lnTo>
                <a:lnTo>
                  <a:pt x="29464" y="46475"/>
                </a:lnTo>
                <a:lnTo>
                  <a:pt x="31473" y="44673"/>
                </a:lnTo>
                <a:lnTo>
                  <a:pt x="33187" y="40408"/>
                </a:lnTo>
                <a:lnTo>
                  <a:pt x="33187" y="29503"/>
                </a:lnTo>
                <a:lnTo>
                  <a:pt x="31517" y="25238"/>
                </a:lnTo>
                <a:lnTo>
                  <a:pt x="29399" y="23259"/>
                </a:lnTo>
                <a:close/>
              </a:path>
              <a:path w="33654" h="52705">
                <a:moveTo>
                  <a:pt x="29407" y="0"/>
                </a:moveTo>
                <a:lnTo>
                  <a:pt x="2153" y="0"/>
                </a:lnTo>
                <a:lnTo>
                  <a:pt x="2153" y="25810"/>
                </a:lnTo>
                <a:lnTo>
                  <a:pt x="4087" y="24930"/>
                </a:lnTo>
                <a:lnTo>
                  <a:pt x="5934" y="24271"/>
                </a:lnTo>
                <a:lnTo>
                  <a:pt x="7780" y="23875"/>
                </a:lnTo>
                <a:lnTo>
                  <a:pt x="9626" y="23435"/>
                </a:lnTo>
                <a:lnTo>
                  <a:pt x="11472" y="23259"/>
                </a:lnTo>
                <a:lnTo>
                  <a:pt x="29399" y="23259"/>
                </a:lnTo>
                <a:lnTo>
                  <a:pt x="24835" y="18994"/>
                </a:lnTo>
                <a:lnTo>
                  <a:pt x="23184" y="18423"/>
                </a:lnTo>
                <a:lnTo>
                  <a:pt x="8527" y="18423"/>
                </a:lnTo>
                <a:lnTo>
                  <a:pt x="8527" y="5847"/>
                </a:lnTo>
                <a:lnTo>
                  <a:pt x="29407" y="5847"/>
                </a:lnTo>
                <a:lnTo>
                  <a:pt x="29407" y="0"/>
                </a:lnTo>
                <a:close/>
              </a:path>
              <a:path w="33654" h="52705">
                <a:moveTo>
                  <a:pt x="20264" y="17411"/>
                </a:moveTo>
                <a:lnTo>
                  <a:pt x="13538" y="17411"/>
                </a:lnTo>
                <a:lnTo>
                  <a:pt x="12527" y="17499"/>
                </a:lnTo>
                <a:lnTo>
                  <a:pt x="11516" y="17675"/>
                </a:lnTo>
                <a:lnTo>
                  <a:pt x="10505" y="17807"/>
                </a:lnTo>
                <a:lnTo>
                  <a:pt x="9494" y="18071"/>
                </a:lnTo>
                <a:lnTo>
                  <a:pt x="8527" y="18423"/>
                </a:lnTo>
                <a:lnTo>
                  <a:pt x="23184" y="18423"/>
                </a:lnTo>
                <a:lnTo>
                  <a:pt x="20264" y="17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768340" y="3063239"/>
            <a:ext cx="2587625" cy="0"/>
          </a:xfrm>
          <a:custGeom>
            <a:avLst/>
            <a:gdLst/>
            <a:ahLst/>
            <a:cxnLst/>
            <a:rect l="l" t="t" r="r" b="b"/>
            <a:pathLst>
              <a:path w="2587625">
                <a:moveTo>
                  <a:pt x="0" y="0"/>
                </a:moveTo>
                <a:lnTo>
                  <a:pt x="258737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44256" y="2964179"/>
            <a:ext cx="199644" cy="198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44840" y="2683764"/>
            <a:ext cx="0" cy="1882139"/>
          </a:xfrm>
          <a:custGeom>
            <a:avLst/>
            <a:gdLst/>
            <a:ahLst/>
            <a:cxnLst/>
            <a:rect l="l" t="t" r="r" b="b"/>
            <a:pathLst>
              <a:path h="1882139">
                <a:moveTo>
                  <a:pt x="0" y="0"/>
                </a:moveTo>
                <a:lnTo>
                  <a:pt x="0" y="1881962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61879" y="1059455"/>
            <a:ext cx="1819486" cy="1363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/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l-GR" sz="1400" i="0" dirty="0">
                    <a:latin typeface="+mj-lt"/>
                    <a:ea typeface="Cambria Math" panose="02040503050406030204" pitchFamily="18" charset="0"/>
                    <a:cs typeface="Cambria Math"/>
                  </a:rPr>
                  <a:t>ε</a:t>
                </a:r>
                <a:r>
                  <a:rPr lang="el-GR" sz="1400" dirty="0">
                    <a:latin typeface="Cambria Math"/>
                    <a:cs typeface="Cambria Math"/>
                  </a:rPr>
                  <a:t> =</a:t>
                </a:r>
                <a:r>
                  <a:rPr lang="el-GR" sz="1400" spc="-200" dirty="0">
                    <a:latin typeface="Cambria Math"/>
                    <a:cs typeface="Cambria Math"/>
                  </a:rPr>
                  <a:t> </a:t>
                </a:r>
                <a:r>
                  <a:rPr lang="en-US" sz="1400" dirty="0">
                    <a:latin typeface="Cambria Math"/>
                    <a:cs typeface="Cambria Math"/>
                  </a:rPr>
                  <a:t>0.32</a:t>
                </a:r>
                <a:endParaRPr lang="el-GR" sz="1400" dirty="0">
                  <a:latin typeface="Cambria Math"/>
                  <a:cs typeface="Cambria Math"/>
                </a:endParaRPr>
              </a:p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l-GR" sz="14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 =4</m:t>
                      </m:r>
                    </m:oMath>
                  </m:oMathPara>
                </a14:m>
                <a:endParaRPr sz="14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44" name="object 47">
                <a:extLst>
                  <a:ext uri="{FF2B5EF4-FFF2-40B4-BE49-F238E27FC236}">
                    <a16:creationId xmlns:a16="http://schemas.microsoft.com/office/drawing/2014/main" id="{49F35E4A-78F6-E34D-B77A-A116392D1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885" y="997712"/>
                <a:ext cx="807273" cy="444352"/>
              </a:xfrm>
              <a:prstGeom prst="rect">
                <a:avLst/>
              </a:prstGeom>
              <a:blipFill>
                <a:blip r:embed="rId8"/>
                <a:stretch>
                  <a:fillRect l="-10769" t="-833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Shape 1">
            <a:extLst>
              <a:ext uri="{FF2B5EF4-FFF2-40B4-BE49-F238E27FC236}">
                <a16:creationId xmlns:a16="http://schemas.microsoft.com/office/drawing/2014/main" id="{5FDB4453-7412-C343-9BC5-E1F3340F39FA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/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is very sensitive to the  hyperparameters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Heuristic for choosing </a:t>
                </a:r>
                <a14:m>
                  <m:oMath xmlns:m="http://schemas.openxmlformats.org/officeDocument/2006/math"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Choose a number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(e.g. around 4)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each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compute 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its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</a:t>
                </a:r>
                <a:r>
                  <a:rPr lang="en-US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nearest neighbor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Sort the points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plot the corresponding curve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for an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which the curve has large change in slope</a:t>
                </a:r>
              </a:p>
              <a:p>
                <a:pPr marL="54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under this threshold will be core points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does not work very well for clusters with varying densities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46" name="TextShape 2">
                <a:extLst>
                  <a:ext uri="{FF2B5EF4-FFF2-40B4-BE49-F238E27FC236}">
                    <a16:creationId xmlns:a16="http://schemas.microsoft.com/office/drawing/2014/main" id="{5AE06678-ABE9-8249-9FEA-504B80C2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992106"/>
                <a:ext cx="5289338" cy="3966609"/>
              </a:xfrm>
              <a:prstGeom prst="rect">
                <a:avLst/>
              </a:prstGeom>
              <a:blipFill>
                <a:blip r:embed="rId9"/>
                <a:stretch>
                  <a:fillRect l="-2644" t="-1597" r="-1683" b="-2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/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16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produces less clusters</a:t>
                </a: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D4A691A-F74A-5E46-9837-E03AEA3A2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773" y="1558910"/>
                <a:ext cx="1306008" cy="830997"/>
              </a:xfrm>
              <a:prstGeom prst="rect">
                <a:avLst/>
              </a:prstGeom>
              <a:blipFill>
                <a:blip r:embed="rId10"/>
                <a:stretch>
                  <a:fillRect l="-943" b="-588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474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FC8744D-02EA-F244-8483-1EC059ACE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2" y="1962150"/>
            <a:ext cx="4507055" cy="2979595"/>
          </a:xfrm>
          <a:prstGeom prst="rect">
            <a:avLst/>
          </a:prstGeom>
        </p:spPr>
      </p:pic>
      <p:sp>
        <p:nvSpPr>
          <p:cNvPr id="71" name="TextShape 1">
            <a:extLst>
              <a:ext uri="{FF2B5EF4-FFF2-40B4-BE49-F238E27FC236}">
                <a16:creationId xmlns:a16="http://schemas.microsoft.com/office/drawing/2014/main" id="{ED62BCF0-A420-494B-ABF9-083F94DF4F1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Reminder: Unsupervised Learning</a:t>
            </a:r>
          </a:p>
        </p:txBody>
      </p:sp>
      <p:sp>
        <p:nvSpPr>
          <p:cNvPr id="72" name="TextShape 2">
            <a:extLst>
              <a:ext uri="{FF2B5EF4-FFF2-40B4-BE49-F238E27FC236}">
                <a16:creationId xmlns:a16="http://schemas.microsoft.com/office/drawing/2014/main" id="{7F5EE767-F7F5-8148-A801-1F26CECC498D}"/>
              </a:ext>
            </a:extLst>
          </p:cNvPr>
          <p:cNvSpPr txBox="1"/>
          <p:nvPr/>
        </p:nvSpPr>
        <p:spPr>
          <a:xfrm>
            <a:off x="263524" y="1047750"/>
            <a:ext cx="8582023" cy="667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no labels for the training phase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Our goal is to discover structure in data</a:t>
            </a: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01DF926D-35EA-764A-87C0-DA0CC0672022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density-based clustering algorithm which groups points that are closely packed together and marks as noise (outliers) points that are in low-density regions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defines a cluster as a group of points that </a:t>
                </a:r>
                <a:r>
                  <a:rPr lang="en-US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density-connected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to each other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It means that for any pair of points, there is a chain of core points (i.e. points with enough neighbors around them) connecting them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Different from k-means, DBSCAN: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Can find clusters of arbitrary (non-convex) shapes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not require the number of clusters to be known in advance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DBSCAN has two hyperparameters, </a:t>
                </a:r>
                <a14:m>
                  <m:oMath xmlns:m="http://schemas.openxmlformats.org/officeDocument/2006/math">
                    <m:r>
                      <a:rPr lang="en-US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neighborhood radius around core points)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(the minimum number of neighbors that define a core point)</a:t>
                </a:r>
              </a:p>
              <a:p>
                <a:pPr marL="594000" indent="-285750">
                  <a:spcAft>
                    <a:spcPts val="100"/>
                  </a:spcAft>
                  <a:buClr>
                    <a:srgbClr val="FF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These parameters are not easy to tune!</a:t>
                </a:r>
              </a:p>
              <a:p>
                <a:pPr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1905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24EE37F8-5366-D34C-9883-112B9B3B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592" t="-2034" r="-2026" b="-1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8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4016" y="2237043"/>
            <a:ext cx="529596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Clustering by unmasking</a:t>
            </a:r>
          </a:p>
        </p:txBody>
      </p:sp>
    </p:spTree>
    <p:extLst>
      <p:ext uri="{BB962C8B-B14F-4D97-AF65-F5344CB8AC3E}">
        <p14:creationId xmlns:p14="http://schemas.microsoft.com/office/powerpoint/2010/main" val="784520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is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novel agglomerative clustering method based on unmasking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2019: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Mariana-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Iuliana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Georgescu, Radu Tudor Ionescu. Clustering Images by Unmasking – A New Baseline.  Proceedings of ICIP, pp. 1580–1584, 2019.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Unmasking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technique that was previously used for authorship verification of text documents: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Moshe Koppel, Jonathan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Schler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Elisheva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Bonchek-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Dokow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Measuring Differentiability: Unmasking Pseudonymous Authors. Journal of Machine Learning Research, 8:1261–1276, 2007.</a:t>
            </a:r>
            <a:endParaRPr lang="en-US" i="1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82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for authorship verification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085D7-5A57-B144-8EF7-C209378F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106" y="1000125"/>
            <a:ext cx="971550" cy="97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8A959-DBFB-A348-9D40-D5AA3797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818" y="1000125"/>
            <a:ext cx="97155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5897B-854F-744D-94ED-3A588F6E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962" y="1000125"/>
            <a:ext cx="971550" cy="97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A36F47-DB0A-FD45-8C88-57C96AC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249" y="1000125"/>
            <a:ext cx="971550" cy="97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86FD8A-F4CC-1A4F-A591-278F3B3A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357" y="3606165"/>
            <a:ext cx="971550" cy="971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E78D7E-9F54-5B47-B58A-0DF3B559C7FC}"/>
              </a:ext>
            </a:extLst>
          </p:cNvPr>
          <p:cNvSpPr txBox="1"/>
          <p:nvPr/>
        </p:nvSpPr>
        <p:spPr>
          <a:xfrm>
            <a:off x="160020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1CEBC5-F47F-464F-943A-65F4FB245834}"/>
              </a:ext>
            </a:extLst>
          </p:cNvPr>
          <p:cNvSpPr txBox="1"/>
          <p:nvPr/>
        </p:nvSpPr>
        <p:spPr>
          <a:xfrm>
            <a:off x="3231581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74DF7-B48F-504F-99A7-573A0504E988}"/>
              </a:ext>
            </a:extLst>
          </p:cNvPr>
          <p:cNvSpPr txBox="1"/>
          <p:nvPr/>
        </p:nvSpPr>
        <p:spPr>
          <a:xfrm>
            <a:off x="4811437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18B9C-E85B-A747-8AD6-D9A314E3C4E6}"/>
              </a:ext>
            </a:extLst>
          </p:cNvPr>
          <p:cNvSpPr txBox="1"/>
          <p:nvPr/>
        </p:nvSpPr>
        <p:spPr>
          <a:xfrm>
            <a:off x="6391294" y="197167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A196A-ABE9-6941-8AF8-A5F5DDA13A7A}"/>
              </a:ext>
            </a:extLst>
          </p:cNvPr>
          <p:cNvSpPr txBox="1"/>
          <p:nvPr/>
        </p:nvSpPr>
        <p:spPr>
          <a:xfrm>
            <a:off x="4049833" y="456053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5ECEBD39-CC45-1045-ACE7-0D499D9B3F1A}"/>
              </a:ext>
            </a:extLst>
          </p:cNvPr>
          <p:cNvSpPr/>
          <p:nvPr/>
        </p:nvSpPr>
        <p:spPr>
          <a:xfrm rot="2550855">
            <a:off x="2168360" y="2899056"/>
            <a:ext cx="2240282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799E6F8B-3E6A-8A45-8A59-B6EE18119C52}"/>
              </a:ext>
            </a:extLst>
          </p:cNvPr>
          <p:cNvSpPr/>
          <p:nvPr/>
        </p:nvSpPr>
        <p:spPr>
          <a:xfrm rot="3618507">
            <a:off x="3420196" y="2794618"/>
            <a:ext cx="1374147" cy="2718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95A138EA-F442-D349-8A9B-72AA29A6A28A}"/>
              </a:ext>
            </a:extLst>
          </p:cNvPr>
          <p:cNvSpPr/>
          <p:nvPr/>
        </p:nvSpPr>
        <p:spPr>
          <a:xfrm rot="18973675">
            <a:off x="4735863" y="2911305"/>
            <a:ext cx="2147045" cy="276550"/>
          </a:xfrm>
          <a:prstGeom prst="left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3277884A-1CC9-CB4B-938D-5F3067FAEBDD}"/>
              </a:ext>
            </a:extLst>
          </p:cNvPr>
          <p:cNvSpPr/>
          <p:nvPr/>
        </p:nvSpPr>
        <p:spPr>
          <a:xfrm rot="18003571">
            <a:off x="4343822" y="2794618"/>
            <a:ext cx="1374147" cy="271850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113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  <p:bldP spid="14" grpId="0"/>
      <p:bldP spid="11" grpId="0" animBg="1"/>
      <p:bldP spid="18" grpId="0" animBg="1"/>
      <p:bldP spid="19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10600" cy="106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Unmasking </a:t>
            </a:r>
            <a:r>
              <a:rPr lang="en-US" dirty="0">
                <a:solidFill>
                  <a:srgbClr val="0070C0"/>
                </a:solidFill>
              </a:rPr>
              <a:t>[Koppel et al., JMLR07]</a:t>
            </a:r>
            <a:r>
              <a:rPr lang="en-US" dirty="0"/>
              <a:t>: iteratively remove the best features useful for distinguishing between two documents to measure the degradation rate of the cross-validation accuracy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D74F7-CEC1-1F49-B15C-CC29A649B4E6}"/>
              </a:ext>
            </a:extLst>
          </p:cNvPr>
          <p:cNvSpPr txBox="1"/>
          <p:nvPr/>
        </p:nvSpPr>
        <p:spPr>
          <a:xfrm>
            <a:off x="6300008" y="409765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63103-3203-A241-8F6C-ECB2892BCE26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141138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cs typeface="Arial" pitchFamily="34" charset="0"/>
              </a:rPr>
              <a:t>Unmasking for authorship verification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760265"/>
            <a:ext cx="8686800" cy="734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342900">
              <a:lnSpc>
                <a:spcPct val="120000"/>
              </a:lnSpc>
              <a:buFont typeface="Arial"/>
              <a:buChar char="•"/>
            </a:pPr>
            <a:r>
              <a:rPr lang="en-US" dirty="0"/>
              <a:t>At first, a bit hard to think of, but consider this: </a:t>
            </a:r>
          </a:p>
          <a:p>
            <a:pPr marL="285750" indent="-285750" defTabSz="342900">
              <a:lnSpc>
                <a:spcPct val="12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Accuracy stays high if objects are different to their core!</a:t>
            </a:r>
          </a:p>
        </p:txBody>
      </p:sp>
      <p:pic>
        <p:nvPicPr>
          <p:cNvPr id="2" name="Picture 1" descr="Screen Shot 2017-05-29 at 9.5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091" y="1890217"/>
            <a:ext cx="4588217" cy="3168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465D37-38A3-104A-BA50-1AD89DF3CF74}"/>
              </a:ext>
            </a:extLst>
          </p:cNvPr>
          <p:cNvSpPr txBox="1"/>
          <p:nvPr/>
        </p:nvSpPr>
        <p:spPr>
          <a:xfrm rot="19800000">
            <a:off x="6515101" y="2076334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76109-6A2D-8C43-ADF8-6810FE078643}"/>
              </a:ext>
            </a:extLst>
          </p:cNvPr>
          <p:cNvSpPr txBox="1"/>
          <p:nvPr/>
        </p:nvSpPr>
        <p:spPr>
          <a:xfrm rot="19800000">
            <a:off x="6539883" y="2355677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3A75FD-FA8B-2E4A-8D0B-25F95F3F46D1}"/>
              </a:ext>
            </a:extLst>
          </p:cNvPr>
          <p:cNvSpPr txBox="1"/>
          <p:nvPr/>
        </p:nvSpPr>
        <p:spPr>
          <a:xfrm rot="19800000">
            <a:off x="6677044" y="1661505"/>
            <a:ext cx="107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11750-F7DA-6F4C-9DE9-C0B78D579117}"/>
              </a:ext>
            </a:extLst>
          </p:cNvPr>
          <p:cNvSpPr txBox="1"/>
          <p:nvPr/>
        </p:nvSpPr>
        <p:spPr>
          <a:xfrm rot="16200000">
            <a:off x="1372791" y="31432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71940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198794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4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945934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DE2F6-5860-4D4E-B2B4-2E5ADE2F2212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7F42FE-ACBE-C84F-8D23-E59EFCA534CB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959B7A-1015-8043-AD08-D7B8AE1B436A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C6969-7372-A14F-A150-FD72D76B2FB9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B1F43-51EA-6348-A31F-7B74A63EBE8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E3999-3F4A-284B-8C92-EAC252D882E4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197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1.2.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54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1700483"/>
                  </p:ext>
                </p:extLst>
              </p:nvPr>
            </p:nvGraphicFramePr>
            <p:xfrm>
              <a:off x="276893" y="852778"/>
              <a:ext cx="606595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7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6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5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49583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10638" t="-3704" r="-4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97917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97917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895833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895833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895833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895833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7745016"/>
                  </p:ext>
                </p:extLst>
              </p:nvPr>
            </p:nvGraphicFramePr>
            <p:xfrm>
              <a:off x="276893" y="2712688"/>
              <a:ext cx="606595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7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5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4958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10638" r="-4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7917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7917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895833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+6.0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-3.0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A8703D-1770-D74B-9B13-6E073A9144AC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66B1F5-079B-6747-9877-68D82F8A9230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D3F88E-FE2E-D447-A773-4F3EE607263E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249A37-DF8C-8E41-908B-76B2F529E001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94082-E79F-2640-BDF6-D9741F9FB92F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2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79B6DE-CC1D-CC4D-A882-918637C949E4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1700671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54658267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ABC3C7-D5E0-D94E-B4ED-CE448711A37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75CDB5-C04C-BB48-9994-1052F29EB936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2101ED8-9954-BB41-9EC6-48E958B7AFF7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51E662-864C-894D-B034-3888BB909546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97C7B9-3AEF-A14B-A52E-1B4A69014117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ABFD0C-7D0D-E54D-BDB9-C3C2C6ADFF76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/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charset="0"/>
                  <a:buChar char="•"/>
                </a:pPr>
                <a:r>
                  <a:rPr lang="en-US" dirty="0"/>
                  <a:t>Given a set of training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mr-IN" i="1" dirty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a linear classifier learns a set of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mr-IN" i="1" dirty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7C9F266-D9DB-E147-A6A0-733B878E0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" y="3562350"/>
                <a:ext cx="8534387" cy="916982"/>
              </a:xfrm>
              <a:prstGeom prst="rect">
                <a:avLst/>
              </a:prstGeom>
              <a:blipFill>
                <a:blip r:embed="rId5"/>
                <a:stretch>
                  <a:fillRect l="-446" t="-2740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39C2E21-B0FB-1148-BDCF-83092DA3F08A}"/>
              </a:ext>
            </a:extLst>
          </p:cNvPr>
          <p:cNvSpPr txBox="1"/>
          <p:nvPr/>
        </p:nvSpPr>
        <p:spPr>
          <a:xfrm>
            <a:off x="218942" y="4564618"/>
            <a:ext cx="823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evaluate the model and compute the accuracy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999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2.2.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599" y="3873320"/>
            <a:ext cx="7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We eliminate the features with the highest weights in absolute value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6022474"/>
                  </p:ext>
                </p:extLst>
              </p:nvPr>
            </p:nvGraphicFramePr>
            <p:xfrm>
              <a:off x="276893" y="852778"/>
              <a:ext cx="485276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5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4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8511" t="-3704" r="-306383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7917" t="-3704" r="-2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917" t="-3704" r="-100000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7917" t="-3704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6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7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6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6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6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4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4716040"/>
                  </p:ext>
                </p:extLst>
              </p:nvPr>
            </p:nvGraphicFramePr>
            <p:xfrm>
              <a:off x="276893" y="2712688"/>
              <a:ext cx="485276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5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4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8511" r="-30638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97917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17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6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-4.0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+5.0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5CFFC-3E1E-BB43-A5A9-0FAA05EFD45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FF876-1852-0145-92EE-2D78B0C1AE45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EDEB71-EBAA-B94C-BE2A-80AC5FE06C4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01C20-7198-C94A-94EA-767E55B6EFA1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BCF4B-1EE4-084D-ACB3-3BB9B4D3818C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16AE41-A674-8C48-9854-C94125257D85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DE83F5-B1D8-2D44-B04B-B500CAEEA6AC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7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52400" y="133350"/>
            <a:ext cx="883920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Canonical forms of unsupervised learning problems</a:t>
            </a:r>
          </a:p>
        </p:txBody>
      </p:sp>
      <p:sp>
        <p:nvSpPr>
          <p:cNvPr id="109" name="TextShape 2"/>
          <p:cNvSpPr txBox="1"/>
          <p:nvPr/>
        </p:nvSpPr>
        <p:spPr>
          <a:xfrm>
            <a:off x="228600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16383" indent="-342900">
              <a:spcAft>
                <a:spcPts val="962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Dimensionality Reduction</a:t>
            </a: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639973" y="1657350"/>
            <a:ext cx="4226424" cy="1454938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609600" y="3623906"/>
            <a:ext cx="4275412" cy="1422606"/>
          </a:xfrm>
          <a:prstGeom prst="rect">
            <a:avLst/>
          </a:prstGeom>
          <a:ln>
            <a:noFill/>
          </a:ln>
        </p:spPr>
      </p:pic>
      <p:sp>
        <p:nvSpPr>
          <p:cNvPr id="6" name="TextShape 2">
            <a:extLst>
              <a:ext uri="{FF2B5EF4-FFF2-40B4-BE49-F238E27FC236}">
                <a16:creationId xmlns:a16="http://schemas.microsoft.com/office/drawing/2014/main" id="{276B0D7D-33C5-6C47-8CD6-5624A2F5C92B}"/>
              </a:ext>
            </a:extLst>
          </p:cNvPr>
          <p:cNvSpPr txBox="1"/>
          <p:nvPr/>
        </p:nvSpPr>
        <p:spPr>
          <a:xfrm>
            <a:off x="5181600" y="1352550"/>
            <a:ext cx="3810000" cy="35667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 Component Analysis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t-SNE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5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3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05490D-FF5F-DA46-93E0-285F3F812E4E}"/>
              </a:ext>
            </a:extLst>
          </p:cNvPr>
          <p:cNvCxnSpPr>
            <a:cxnSpLocks/>
          </p:cNvCxnSpPr>
          <p:nvPr/>
        </p:nvCxnSpPr>
        <p:spPr>
          <a:xfrm>
            <a:off x="7310628" y="2206597"/>
            <a:ext cx="499872" cy="19042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9"/>
          <p:cNvSpPr txBox="1">
            <a:spLocks/>
          </p:cNvSpPr>
          <p:nvPr/>
        </p:nvSpPr>
        <p:spPr>
          <a:xfrm>
            <a:off x="1230874" y="92172"/>
            <a:ext cx="6712517" cy="693185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algn="ctr" defTabSz="342900"/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Unmasking </a:t>
            </a:r>
            <a:r>
              <a:rPr lang="mr-IN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–</a:t>
            </a:r>
            <a:r>
              <a:rPr lang="en-US" sz="3000" dirty="0">
                <a:solidFill>
                  <a:prstClr val="black"/>
                </a:solidFill>
                <a:latin typeface="Calibri"/>
                <a:cs typeface="Arial" pitchFamily="34" charset="0"/>
              </a:rPr>
              <a:t> Loop 3.1.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3873320"/>
            <a:ext cx="61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en-US" dirty="0"/>
              <a:t>And so on</a:t>
            </a:r>
            <a:r>
              <a:rPr lang="mr-IN" dirty="0"/>
              <a:t>…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4204954"/>
                  </p:ext>
                </p:extLst>
              </p:nvPr>
            </p:nvGraphicFramePr>
            <p:xfrm>
              <a:off x="276893" y="852778"/>
              <a:ext cx="3639570" cy="1607699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44955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3704" r="-3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000" t="-3704" r="-2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000" t="-3704" r="-1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0000" t="-3704" r="-97917" b="-3851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0000" t="-3704" r="2083" b="-3851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2000" r="-497917" b="-3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2000" r="-497917" b="-2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0070C0"/>
                              </a:solidFill>
                            </a:rPr>
                            <a:t>+1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2000" r="-497917" b="-1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2000" r="-497917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rgbClr val="FF0000"/>
                              </a:solidFill>
                            </a:rPr>
                            <a:t>-1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1500" b="0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500" b="0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829173"/>
                  </p:ext>
                </p:extLst>
              </p:nvPr>
            </p:nvGraphicFramePr>
            <p:xfrm>
              <a:off x="276893" y="2712688"/>
              <a:ext cx="3639570" cy="947058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6065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659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r="-3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2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0000" r="-1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9791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endParaRPr lang="ro-RO"/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6154" r="-497917" b="-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-1.5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+0.1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500" b="0" dirty="0">
                              <a:solidFill>
                                <a:schemeClr val="tx1"/>
                              </a:solidFill>
                            </a:rPr>
                            <a:t>-0.5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5686"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5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96B0ED-7AE3-0744-BC82-1717110EC100}"/>
              </a:ext>
            </a:extLst>
          </p:cNvPr>
          <p:cNvCxnSpPr>
            <a:cxnSpLocks/>
          </p:cNvCxnSpPr>
          <p:nvPr/>
        </p:nvCxnSpPr>
        <p:spPr>
          <a:xfrm>
            <a:off x="6858000" y="1879296"/>
            <a:ext cx="411481" cy="3243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4DF9A8-9855-C74C-BDCB-86932848F426}"/>
              </a:ext>
            </a:extLst>
          </p:cNvPr>
          <p:cNvCxnSpPr>
            <a:cxnSpLocks/>
          </p:cNvCxnSpPr>
          <p:nvPr/>
        </p:nvCxnSpPr>
        <p:spPr>
          <a:xfrm flipV="1">
            <a:off x="6858000" y="1588738"/>
            <a:ext cx="0" cy="1516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B10FB4-E954-F548-9130-9ECA77A514C7}"/>
              </a:ext>
            </a:extLst>
          </p:cNvPr>
          <p:cNvCxnSpPr>
            <a:cxnSpLocks/>
          </p:cNvCxnSpPr>
          <p:nvPr/>
        </p:nvCxnSpPr>
        <p:spPr>
          <a:xfrm>
            <a:off x="6781800" y="3028950"/>
            <a:ext cx="198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350954-F1D9-7843-BFFF-656BB53A7129}"/>
              </a:ext>
            </a:extLst>
          </p:cNvPr>
          <p:cNvSpPr txBox="1"/>
          <p:nvPr/>
        </p:nvSpPr>
        <p:spPr>
          <a:xfrm rot="16200000">
            <a:off x="5905500" y="2104612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FC803E-E2CA-8B48-A5D0-F383A608188E}"/>
              </a:ext>
            </a:extLst>
          </p:cNvPr>
          <p:cNvSpPr txBox="1"/>
          <p:nvPr/>
        </p:nvSpPr>
        <p:spPr>
          <a:xfrm>
            <a:off x="7086600" y="310515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Iteration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B6B37-5ECE-8C4E-8DB9-7B4C2C9C5FB2}"/>
              </a:ext>
            </a:extLst>
          </p:cNvPr>
          <p:cNvSpPr/>
          <p:nvPr/>
        </p:nvSpPr>
        <p:spPr>
          <a:xfrm>
            <a:off x="6781800" y="1830953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BE3AB0-C9F1-8244-BA3A-2F020A2BBD88}"/>
              </a:ext>
            </a:extLst>
          </p:cNvPr>
          <p:cNvSpPr/>
          <p:nvPr/>
        </p:nvSpPr>
        <p:spPr>
          <a:xfrm>
            <a:off x="7239000" y="2127408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73488F-843A-3F47-AC20-D544BF870CE8}"/>
              </a:ext>
            </a:extLst>
          </p:cNvPr>
          <p:cNvSpPr/>
          <p:nvPr/>
        </p:nvSpPr>
        <p:spPr>
          <a:xfrm>
            <a:off x="7769352" y="2343150"/>
            <a:ext cx="152400" cy="15240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6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Input data and parameters: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number of training samples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clusters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unmasking iterations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– the number of features to be removed at each iteration</a:t>
                </a: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123950"/>
                <a:ext cx="8699497" cy="3886199"/>
              </a:xfrm>
              <a:prstGeom prst="rect">
                <a:avLst/>
              </a:prstGeom>
              <a:blipFill>
                <a:blip r:embed="rId2"/>
                <a:stretch>
                  <a:fillRect l="-1895" t="-2288" r="-4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5717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Clustering by unmasking (Algorithm)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/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3429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The algorithm starts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clusters (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≫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) and executes the following steps: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For each pair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we assume that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belong to a different class than the samples in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compute a score that indicates the likelihood of the statement </a:t>
                </a:r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“clusters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i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should be joined” </a:t>
                </a: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= </a:t>
                </a:r>
                <a:r>
                  <a:rPr lang="en-US" sz="17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true</a:t>
                </a:r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Randomly split the samples in each cluster into a training set and a testing set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Train a linear SVM on the training set (until convergence) and evaluate it on the test set, retaining the accuracy rate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Sort the weights of the SVM by their absolute values in descending order, take the first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indexes of the sorted list, then remove the corresponding features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Repeat steps 3 and 4 for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iterations, retaining the accuracy rate at each iteration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Merge each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with the cluster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(using a Greedy approach), such that the score of joining clusters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maximum,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∀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∈{1,2,….,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  <m:r>
                      <a:rPr lang="en-US" sz="17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}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en-US" sz="17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If the number of clusters </a:t>
                </a:r>
                <a14:m>
                  <m:oMath xmlns:m="http://schemas.openxmlformats.org/officeDocument/2006/math">
                    <m:r>
                      <a:rPr lang="en-US" sz="17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 is reached at any point during the merging process, halt the execution and return the current cluster assignments</a:t>
                </a:r>
              </a:p>
              <a:p>
                <a:pPr marL="457200" indent="-4572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z="17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 panose="020B0604020202020204" pitchFamily="34" charset="0"/>
                    <a:cs typeface="Arial" panose="020B0604020202020204" pitchFamily="34" charset="0"/>
                  </a:rPr>
                  <a:t>Otherwise, continue by computing the merging scores for the newly-formed clusters</a:t>
                </a:r>
                <a:endParaRPr lang="en-US" sz="1700" i="1" spc="-1" dirty="0">
                  <a:solidFill>
                    <a:srgbClr val="0070C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38" name="TextShape 2">
                <a:extLst>
                  <a:ext uri="{FF2B5EF4-FFF2-40B4-BE49-F238E27FC236}">
                    <a16:creationId xmlns:a16="http://schemas.microsoft.com/office/drawing/2014/main" id="{598579C2-1D56-D54F-A3F1-C32F839B7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895350"/>
                <a:ext cx="8699497" cy="4114799"/>
              </a:xfrm>
              <a:prstGeom prst="rect">
                <a:avLst/>
              </a:prstGeom>
              <a:blipFill>
                <a:blip r:embed="rId2"/>
                <a:stretch>
                  <a:fillRect l="-1312" t="-1543" r="-16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0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6063D9-C8C8-494C-A77B-5F0F1F76D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31" y="1428750"/>
            <a:ext cx="5497537" cy="28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MNIST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46589664-A56F-2949-A60D-BA0DE30ED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33" y="813430"/>
            <a:ext cx="6328533" cy="418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97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Results on </a:t>
            </a:r>
            <a:r>
              <a:rPr lang="en-US" sz="2994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UIUCTex</a:t>
            </a: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and Oxford Flowers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F3202E-CD08-2A47-83BE-2CDA44F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82" y="879348"/>
            <a:ext cx="58104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4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1FFA-1EFC-B33B-BF23-9FC36E13F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8379BC76-73AF-19F6-AE75-7E5384BFC93D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en-GB" sz="3200" spc="-1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Mutual</a:t>
            </a:r>
            <a:r>
              <a:rPr lang="en-GB" sz="32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spc="-8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8D08B8-C852-450F-9B37-5049A6B44574}"/>
                  </a:ext>
                </a:extLst>
              </p:cNvPr>
              <p:cNvSpPr txBox="1"/>
              <p:nvPr/>
            </p:nvSpPr>
            <p:spPr>
              <a:xfrm>
                <a:off x="838200" y="1200150"/>
                <a:ext cx="7772400" cy="307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sz="2400" dirty="0"/>
                  <a:t>Normalized Mutual Information: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𝑁𝑀𝐼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o-RO" sz="2400" dirty="0"/>
              </a:p>
              <a:p>
                <a:r>
                  <a:rPr lang="ro-RO" sz="2400" dirty="0" err="1"/>
                  <a:t>where</a:t>
                </a:r>
                <a:r>
                  <a:rPr lang="ro-RO" sz="2400" dirty="0"/>
                  <a:t>: 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GB" sz="2400" spc="-23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- Class</a:t>
                </a:r>
                <a:r>
                  <a:rPr lang="en-GB" sz="2400" spc="-19" dirty="0">
                    <a:cs typeface="Calibri"/>
                  </a:rPr>
                  <a:t> </a:t>
                </a:r>
                <a:r>
                  <a:rPr lang="en-GB" sz="2400" spc="-8" dirty="0">
                    <a:cs typeface="Calibri"/>
                  </a:rPr>
                  <a:t>labels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</m:oMath>
                </a14:m>
                <a:r>
                  <a:rPr lang="en-GB" sz="2400" spc="-23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-</a:t>
                </a:r>
                <a:r>
                  <a:rPr lang="en-GB" sz="2400" spc="-23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Cluster</a:t>
                </a:r>
                <a:r>
                  <a:rPr lang="en-GB" sz="2400" spc="-45" dirty="0">
                    <a:cs typeface="Calibri"/>
                  </a:rPr>
                  <a:t> </a:t>
                </a:r>
                <a:r>
                  <a:rPr lang="en-GB" sz="2400" spc="-8" dirty="0">
                    <a:cs typeface="Calibri"/>
                  </a:rPr>
                  <a:t>labels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∎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GB" sz="2400" spc="-23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-</a:t>
                </a:r>
                <a:r>
                  <a:rPr lang="en-GB" sz="2400" spc="-15" dirty="0">
                    <a:cs typeface="Calibri"/>
                  </a:rPr>
                  <a:t> </a:t>
                </a:r>
                <a:r>
                  <a:rPr lang="en-GB" sz="2400" spc="-8" dirty="0">
                    <a:cs typeface="Calibri"/>
                  </a:rPr>
                  <a:t>Entropy</a:t>
                </a:r>
                <a:endParaRPr lang="en-GB" sz="2400" dirty="0">
                  <a:cs typeface="Calibri"/>
                </a:endParaRPr>
              </a:p>
              <a:p>
                <a:pPr marL="893763" indent="-317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400" i="1" spc="-15" dirty="0" smtClean="0">
                        <a:latin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GB" sz="2400" i="1" spc="-15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GB" sz="2400" i="1" spc="-15" dirty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GB" sz="2400" i="1" spc="-15" dirty="0">
                        <a:latin typeface="Cambria Math" panose="02040503050406030204" pitchFamily="18" charset="0"/>
                        <a:cs typeface="Calibri"/>
                      </a:rPr>
                      <m:t>;</m:t>
                    </m:r>
                    <m:r>
                      <a:rPr lang="en-GB" sz="2400" i="1" spc="-15" dirty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r>
                      <a:rPr lang="en-GB" sz="2400" i="1" spc="-15" dirty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GB" sz="2400" spc="-41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-</a:t>
                </a:r>
                <a:r>
                  <a:rPr lang="en-GB" sz="2400" spc="-23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Mutual</a:t>
                </a:r>
                <a:r>
                  <a:rPr lang="en-GB" sz="2400" spc="-30" dirty="0">
                    <a:cs typeface="Calibri"/>
                  </a:rPr>
                  <a:t> </a:t>
                </a:r>
                <a:r>
                  <a:rPr lang="en-GB" sz="2400" spc="-8" dirty="0">
                    <a:cs typeface="Calibri"/>
                  </a:rPr>
                  <a:t>Information</a:t>
                </a:r>
                <a:r>
                  <a:rPr lang="en-GB" sz="2400" spc="-34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between</a:t>
                </a:r>
                <a:r>
                  <a:rPr lang="en-GB" sz="2400" spc="-34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</m:oMath>
                </a14:m>
                <a:r>
                  <a:rPr lang="en-GB" sz="2400" spc="-30" dirty="0">
                    <a:cs typeface="Calibri"/>
                  </a:rPr>
                  <a:t> </a:t>
                </a:r>
                <a:r>
                  <a:rPr lang="en-GB" sz="2400" dirty="0">
                    <a:cs typeface="Calibri"/>
                  </a:rPr>
                  <a:t>and</a:t>
                </a:r>
                <a:r>
                  <a:rPr lang="en-GB" sz="2400" spc="-34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spc="-38" dirty="0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</m:oMath>
                </a14:m>
                <a:r>
                  <a:rPr lang="en-GB" sz="2400" spc="-38" dirty="0">
                    <a:cs typeface="Calibri"/>
                  </a:rPr>
                  <a:t> </a:t>
                </a:r>
                <a:endParaRPr lang="ro-RO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B8D08B8-C852-450F-9B37-5049A6B44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0150"/>
                <a:ext cx="7772400" cy="3077317"/>
              </a:xfrm>
              <a:prstGeom prst="rect">
                <a:avLst/>
              </a:prstGeom>
              <a:blipFill>
                <a:blip r:embed="rId2"/>
                <a:stretch>
                  <a:fillRect l="-1305" t="-1646" b="-370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995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1115E-8D52-9848-B5B6-426EAE7A1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>
            <a:extLst>
              <a:ext uri="{FF2B5EF4-FFF2-40B4-BE49-F238E27FC236}">
                <a16:creationId xmlns:a16="http://schemas.microsoft.com/office/drawing/2014/main" id="{04AD1162-17AF-68CC-551C-1B96CB766276}"/>
              </a:ext>
            </a:extLst>
          </p:cNvPr>
          <p:cNvSpPr/>
          <p:nvPr/>
        </p:nvSpPr>
        <p:spPr>
          <a:xfrm rot="20700000">
            <a:off x="4625974" y="1876613"/>
            <a:ext cx="1905000" cy="1600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2DAF055-8D9E-AD30-13E4-C9C54808231C}"/>
              </a:ext>
            </a:extLst>
          </p:cNvPr>
          <p:cNvSpPr/>
          <p:nvPr/>
        </p:nvSpPr>
        <p:spPr>
          <a:xfrm rot="20700000">
            <a:off x="2057400" y="1876613"/>
            <a:ext cx="1905000" cy="1600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37" name="TextShape 1">
            <a:extLst>
              <a:ext uri="{FF2B5EF4-FFF2-40B4-BE49-F238E27FC236}">
                <a16:creationId xmlns:a16="http://schemas.microsoft.com/office/drawing/2014/main" id="{29997713-1EB4-39EB-E911-2A9870F7BD33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Calculating NMI for clustering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68458-BB17-2B6F-7F83-5DCDEEDDB5FA}"/>
                  </a:ext>
                </a:extLst>
              </p:cNvPr>
              <p:cNvSpPr txBox="1"/>
              <p:nvPr/>
            </p:nvSpPr>
            <p:spPr>
              <a:xfrm>
                <a:off x="838200" y="1200150"/>
                <a:ext cx="670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Assume</a:t>
                </a:r>
                <a:r>
                  <a:rPr lang="en-GB" sz="24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</m:t>
                    </m:r>
                  </m:oMath>
                </a14:m>
                <a:r>
                  <a:rPr lang="en-GB" sz="2400" spc="-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classes</a:t>
                </a:r>
                <a:r>
                  <a:rPr lang="en-GB" sz="24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GB" sz="2400" spc="-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lang="en-GB" sz="24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4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clusters</a:t>
                </a:r>
                <a:r>
                  <a:rPr lang="ro-RO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68458-BB17-2B6F-7F83-5DCDEEDDB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0150"/>
                <a:ext cx="6705600" cy="461665"/>
              </a:xfrm>
              <a:prstGeom prst="rect">
                <a:avLst/>
              </a:prstGeom>
              <a:blipFill>
                <a:blip r:embed="rId2"/>
                <a:stretch>
                  <a:fillRect l="-1323" t="-10526" b="-2368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37DFE89-FB5B-059C-493D-8F18D94957EF}"/>
              </a:ext>
            </a:extLst>
          </p:cNvPr>
          <p:cNvSpPr/>
          <p:nvPr/>
        </p:nvSpPr>
        <p:spPr>
          <a:xfrm>
            <a:off x="3048000" y="2705476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E0D35A13-716D-4A1F-79FC-852D37C5FFF5}"/>
              </a:ext>
            </a:extLst>
          </p:cNvPr>
          <p:cNvSpPr/>
          <p:nvPr/>
        </p:nvSpPr>
        <p:spPr>
          <a:xfrm>
            <a:off x="2904490" y="2019676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6CDB60F8-0C63-B9A7-8612-5228F359644C}"/>
              </a:ext>
            </a:extLst>
          </p:cNvPr>
          <p:cNvSpPr/>
          <p:nvPr/>
        </p:nvSpPr>
        <p:spPr>
          <a:xfrm>
            <a:off x="2236694" y="2857876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64A7781-E5AC-7E70-D746-DC8E80E05332}"/>
              </a:ext>
            </a:extLst>
          </p:cNvPr>
          <p:cNvSpPr/>
          <p:nvPr/>
        </p:nvSpPr>
        <p:spPr>
          <a:xfrm>
            <a:off x="2503394" y="2252848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2343595-C0CD-AFDF-E281-29BB54ECBA6A}"/>
              </a:ext>
            </a:extLst>
          </p:cNvPr>
          <p:cNvSpPr/>
          <p:nvPr/>
        </p:nvSpPr>
        <p:spPr>
          <a:xfrm>
            <a:off x="2590800" y="2553076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65955-9508-56F1-4380-980A8F1634DB}"/>
              </a:ext>
            </a:extLst>
          </p:cNvPr>
          <p:cNvSpPr/>
          <p:nvPr/>
        </p:nvSpPr>
        <p:spPr>
          <a:xfrm>
            <a:off x="3352800" y="3010276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698469-91C3-D5EF-7CCB-8B889571869B}"/>
              </a:ext>
            </a:extLst>
          </p:cNvPr>
          <p:cNvSpPr/>
          <p:nvPr/>
        </p:nvSpPr>
        <p:spPr>
          <a:xfrm>
            <a:off x="2743200" y="3010276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A12737B0-FEEC-D308-E80B-773B683CEB2E}"/>
              </a:ext>
            </a:extLst>
          </p:cNvPr>
          <p:cNvSpPr/>
          <p:nvPr/>
        </p:nvSpPr>
        <p:spPr>
          <a:xfrm>
            <a:off x="3285490" y="2248276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F452D72A-7E6A-79DA-3654-A6E07E0055FE}"/>
              </a:ext>
            </a:extLst>
          </p:cNvPr>
          <p:cNvSpPr/>
          <p:nvPr/>
        </p:nvSpPr>
        <p:spPr>
          <a:xfrm>
            <a:off x="3514090" y="2553076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336687E5-3E6F-775E-F5E3-3C44D7F77B37}"/>
              </a:ext>
            </a:extLst>
          </p:cNvPr>
          <p:cNvSpPr/>
          <p:nvPr/>
        </p:nvSpPr>
        <p:spPr>
          <a:xfrm>
            <a:off x="2895600" y="2324476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38340-5D74-C571-A5F6-4988A1467014}"/>
              </a:ext>
            </a:extLst>
          </p:cNvPr>
          <p:cNvSpPr/>
          <p:nvPr/>
        </p:nvSpPr>
        <p:spPr>
          <a:xfrm>
            <a:off x="5715000" y="27910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7" name="5-point Star 16">
            <a:extLst>
              <a:ext uri="{FF2B5EF4-FFF2-40B4-BE49-F238E27FC236}">
                <a16:creationId xmlns:a16="http://schemas.microsoft.com/office/drawing/2014/main" id="{C663076B-3CF5-BEBA-C8FF-A2B5F480BC37}"/>
              </a:ext>
            </a:extLst>
          </p:cNvPr>
          <p:cNvSpPr/>
          <p:nvPr/>
        </p:nvSpPr>
        <p:spPr>
          <a:xfrm>
            <a:off x="5495290" y="2029013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74DF23D-3E7D-EFC9-AEB4-C586A5852C90}"/>
              </a:ext>
            </a:extLst>
          </p:cNvPr>
          <p:cNvSpPr/>
          <p:nvPr/>
        </p:nvSpPr>
        <p:spPr>
          <a:xfrm>
            <a:off x="5094194" y="2262185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C80AC8CC-3A99-5C5C-D71F-C4031335EC70}"/>
              </a:ext>
            </a:extLst>
          </p:cNvPr>
          <p:cNvSpPr/>
          <p:nvPr/>
        </p:nvSpPr>
        <p:spPr>
          <a:xfrm>
            <a:off x="4953000" y="2562413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202F30-5E2F-1752-0B73-85E465AC1002}"/>
              </a:ext>
            </a:extLst>
          </p:cNvPr>
          <p:cNvSpPr/>
          <p:nvPr/>
        </p:nvSpPr>
        <p:spPr>
          <a:xfrm>
            <a:off x="5943600" y="30196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85320-CA3E-CF24-B5DC-26DAAD6A85A7}"/>
              </a:ext>
            </a:extLst>
          </p:cNvPr>
          <p:cNvSpPr/>
          <p:nvPr/>
        </p:nvSpPr>
        <p:spPr>
          <a:xfrm>
            <a:off x="5105400" y="30196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88B57C-6F81-B3FA-7EB0-70AB2FE6915F}"/>
              </a:ext>
            </a:extLst>
          </p:cNvPr>
          <p:cNvSpPr/>
          <p:nvPr/>
        </p:nvSpPr>
        <p:spPr>
          <a:xfrm>
            <a:off x="5715000" y="23338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35A241-CEF0-4F12-F7DC-4112C96582B4}"/>
              </a:ext>
            </a:extLst>
          </p:cNvPr>
          <p:cNvSpPr/>
          <p:nvPr/>
        </p:nvSpPr>
        <p:spPr>
          <a:xfrm>
            <a:off x="6019800" y="24862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2309FE-95E0-5CDC-96A4-121EDE7BB34B}"/>
              </a:ext>
            </a:extLst>
          </p:cNvPr>
          <p:cNvSpPr/>
          <p:nvPr/>
        </p:nvSpPr>
        <p:spPr>
          <a:xfrm>
            <a:off x="5334000" y="26386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358F195-2E25-EB1D-D432-5635F80902E3}"/>
              </a:ext>
            </a:extLst>
          </p:cNvPr>
          <p:cNvSpPr/>
          <p:nvPr/>
        </p:nvSpPr>
        <p:spPr>
          <a:xfrm>
            <a:off x="5486400" y="3095813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object 44">
                <a:extLst>
                  <a:ext uri="{FF2B5EF4-FFF2-40B4-BE49-F238E27FC236}">
                    <a16:creationId xmlns:a16="http://schemas.microsoft.com/office/drawing/2014/main" id="{12B4B2B0-D9A4-441A-B132-6F39D7EB65F7}"/>
                  </a:ext>
                </a:extLst>
              </p:cNvPr>
              <p:cNvSpPr txBox="1"/>
              <p:nvPr/>
            </p:nvSpPr>
            <p:spPr>
              <a:xfrm>
                <a:off x="1724794" y="3562883"/>
                <a:ext cx="2561321" cy="31739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 algn="ctr">
                  <a:spcBef>
                    <a:spcPts val="75"/>
                  </a:spcBef>
                </a:pPr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</a:t>
                </a:r>
                <a:r>
                  <a:rPr lang="en-US"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sz="2000" spc="4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RO" sz="2000" i="1" spc="-1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RO" sz="2000" i="1" spc="-1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object 44">
                <a:extLst>
                  <a:ext uri="{FF2B5EF4-FFF2-40B4-BE49-F238E27FC236}">
                    <a16:creationId xmlns:a16="http://schemas.microsoft.com/office/drawing/2014/main" id="{12B4B2B0-D9A4-441A-B132-6F39D7EB6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94" y="3562883"/>
                <a:ext cx="2561321" cy="317395"/>
              </a:xfrm>
              <a:prstGeom prst="rect">
                <a:avLst/>
              </a:prstGeom>
              <a:blipFill>
                <a:blip r:embed="rId3"/>
                <a:stretch>
                  <a:fillRect t="-19231" b="-461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object 45">
                <a:extLst>
                  <a:ext uri="{FF2B5EF4-FFF2-40B4-BE49-F238E27FC236}">
                    <a16:creationId xmlns:a16="http://schemas.microsoft.com/office/drawing/2014/main" id="{5D5810D4-DFB2-EF71-287E-37E9FBFB2939}"/>
                  </a:ext>
                </a:extLst>
              </p:cNvPr>
              <p:cNvSpPr txBox="1"/>
              <p:nvPr/>
            </p:nvSpPr>
            <p:spPr>
              <a:xfrm>
                <a:off x="4358139" y="3552704"/>
                <a:ext cx="2561321" cy="31739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 algn="ctr">
                  <a:spcBef>
                    <a:spcPts val="75"/>
                  </a:spcBef>
                </a:pPr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</a:t>
                </a:r>
                <a:r>
                  <a:rPr lang="en-US"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sz="2000" spc="4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RO" sz="2000" i="1" spc="-1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RO" sz="2000" i="1" spc="-15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sz="2000" spc="-15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2" name="object 45">
                <a:extLst>
                  <a:ext uri="{FF2B5EF4-FFF2-40B4-BE49-F238E27FC236}">
                    <a16:creationId xmlns:a16="http://schemas.microsoft.com/office/drawing/2014/main" id="{5D5810D4-DFB2-EF71-287E-37E9FBFB2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39" y="3552704"/>
                <a:ext cx="2561321" cy="317395"/>
              </a:xfrm>
              <a:prstGeom prst="rect">
                <a:avLst/>
              </a:prstGeom>
              <a:blipFill>
                <a:blip r:embed="rId4"/>
                <a:stretch>
                  <a:fillRect t="-19231" b="-461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object 47">
                <a:extLst>
                  <a:ext uri="{FF2B5EF4-FFF2-40B4-BE49-F238E27FC236}">
                    <a16:creationId xmlns:a16="http://schemas.microsoft.com/office/drawing/2014/main" id="{F5784D9C-1100-DEF0-4C80-F59AF93A2FCA}"/>
                  </a:ext>
                </a:extLst>
              </p:cNvPr>
              <p:cNvSpPr txBox="1"/>
              <p:nvPr/>
            </p:nvSpPr>
            <p:spPr>
              <a:xfrm>
                <a:off x="1013429" y="4504695"/>
                <a:ext cx="2199558" cy="31739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 algn="ctr">
                  <a:spcBef>
                    <a:spcPts val="75"/>
                  </a:spcBef>
                </a:pP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  <a:r>
                  <a:rPr lang="en-US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sz="2000" spc="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</m:t>
                    </m:r>
                  </m:oMath>
                </a14:m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object 47">
                <a:extLst>
                  <a:ext uri="{FF2B5EF4-FFF2-40B4-BE49-F238E27FC236}">
                    <a16:creationId xmlns:a16="http://schemas.microsoft.com/office/drawing/2014/main" id="{F5784D9C-1100-DEF0-4C80-F59AF93A2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29" y="4504695"/>
                <a:ext cx="2199558" cy="317395"/>
              </a:xfrm>
              <a:prstGeom prst="rect">
                <a:avLst/>
              </a:prstGeom>
              <a:blipFill>
                <a:blip r:embed="rId5"/>
                <a:stretch>
                  <a:fillRect t="-19231" b="-461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object 48">
                <a:extLst>
                  <a:ext uri="{FF2B5EF4-FFF2-40B4-BE49-F238E27FC236}">
                    <a16:creationId xmlns:a16="http://schemas.microsoft.com/office/drawing/2014/main" id="{D2BD4EA8-77DB-70C6-8737-2F7967B0CF27}"/>
                  </a:ext>
                </a:extLst>
              </p:cNvPr>
              <p:cNvSpPr txBox="1"/>
              <p:nvPr/>
            </p:nvSpPr>
            <p:spPr>
              <a:xfrm>
                <a:off x="3690579" y="4502164"/>
                <a:ext cx="2199558" cy="31739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 algn="ctr">
                  <a:spcBef>
                    <a:spcPts val="75"/>
                  </a:spcBef>
                </a:pP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  <a:r>
                  <a:rPr lang="en-US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sz="2000" spc="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4" name="object 48">
                <a:extLst>
                  <a:ext uri="{FF2B5EF4-FFF2-40B4-BE49-F238E27FC236}">
                    <a16:creationId xmlns:a16="http://schemas.microsoft.com/office/drawing/2014/main" id="{D2BD4EA8-77DB-70C6-8737-2F7967B0C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579" y="4502164"/>
                <a:ext cx="2199558" cy="317395"/>
              </a:xfrm>
              <a:prstGeom prst="rect">
                <a:avLst/>
              </a:prstGeom>
              <a:blipFill>
                <a:blip r:embed="rId6"/>
                <a:stretch>
                  <a:fillRect t="-23077" b="-461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bject 52">
                <a:extLst>
                  <a:ext uri="{FF2B5EF4-FFF2-40B4-BE49-F238E27FC236}">
                    <a16:creationId xmlns:a16="http://schemas.microsoft.com/office/drawing/2014/main" id="{9125415C-7F76-39FE-CFA8-0C7526E0E5EA}"/>
                  </a:ext>
                </a:extLst>
              </p:cNvPr>
              <p:cNvSpPr txBox="1"/>
              <p:nvPr/>
            </p:nvSpPr>
            <p:spPr>
              <a:xfrm>
                <a:off x="6367729" y="4509089"/>
                <a:ext cx="2199558" cy="317395"/>
              </a:xfrm>
              <a:prstGeom prst="rect">
                <a:avLst/>
              </a:prstGeom>
            </p:spPr>
            <p:txBody>
              <a:bodyPr vert="horz" wrap="square" lIns="0" tIns="9525" rIns="0" bIns="0" rtlCol="0">
                <a:spAutoFit/>
              </a:bodyPr>
              <a:lstStyle/>
              <a:p>
                <a:pPr marL="9525" algn="ctr">
                  <a:spcBef>
                    <a:spcPts val="75"/>
                  </a:spcBef>
                </a:pP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  <a:r>
                  <a:rPr lang="en-US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sz="2000" spc="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RO" sz="2000" i="1" spc="-8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</m:t>
                    </m:r>
                  </m:oMath>
                </a14:m>
                <a:r>
                  <a:rPr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5" name="object 52">
                <a:extLst>
                  <a:ext uri="{FF2B5EF4-FFF2-40B4-BE49-F238E27FC236}">
                    <a16:creationId xmlns:a16="http://schemas.microsoft.com/office/drawing/2014/main" id="{9125415C-7F76-39FE-CFA8-0C7526E0E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729" y="4509089"/>
                <a:ext cx="2199558" cy="317395"/>
              </a:xfrm>
              <a:prstGeom prst="rect">
                <a:avLst/>
              </a:prstGeom>
              <a:blipFill>
                <a:blip r:embed="rId7"/>
                <a:stretch>
                  <a:fillRect t="-23077" b="-4615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CB90DF0-C981-95A2-CC55-44A132DC7546}"/>
              </a:ext>
            </a:extLst>
          </p:cNvPr>
          <p:cNvSpPr/>
          <p:nvPr/>
        </p:nvSpPr>
        <p:spPr>
          <a:xfrm>
            <a:off x="3685659" y="458719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000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8E30B53-54B5-1102-6171-DB39CAB75795}"/>
              </a:ext>
            </a:extLst>
          </p:cNvPr>
          <p:cNvSpPr/>
          <p:nvPr/>
        </p:nvSpPr>
        <p:spPr>
          <a:xfrm>
            <a:off x="980358" y="4591587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000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EAE56CD7-4968-7A9D-9D46-93A12D522DBE}"/>
              </a:ext>
            </a:extLst>
          </p:cNvPr>
          <p:cNvSpPr/>
          <p:nvPr/>
        </p:nvSpPr>
        <p:spPr>
          <a:xfrm>
            <a:off x="6343345" y="4546561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 sz="2000"/>
          </a:p>
        </p:txBody>
      </p:sp>
    </p:spTree>
    <p:extLst>
      <p:ext uri="{BB962C8B-B14F-4D97-AF65-F5344CB8AC3E}">
        <p14:creationId xmlns:p14="http://schemas.microsoft.com/office/powerpoint/2010/main" val="264113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31E90-ACFA-03CE-CC36-B2C4CAA43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44994EF3-76C6-490A-8728-020F5B90674C}"/>
                  </a:ext>
                </a:extLst>
              </p:cNvPr>
              <p:cNvSpPr txBox="1"/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Entropy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GB" sz="3200" spc="-5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Class</a:t>
                </a:r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Labels</a:t>
                </a:r>
                <a:endParaRPr lang="en-US" sz="2994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44994EF3-76C6-490A-8728-020F5B906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932397-2AAA-6F22-D37F-579DD60960BF}"/>
                  </a:ext>
                </a:extLst>
              </p:cNvPr>
              <p:cNvSpPr txBox="1"/>
              <p:nvPr/>
            </p:nvSpPr>
            <p:spPr>
              <a:xfrm>
                <a:off x="457200" y="1200150"/>
                <a:ext cx="8499474" cy="38693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  <m:d>
                      <m:dPr>
                        <m:ctrlPr>
                          <a:rPr lang="en-GB" sz="22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GB" sz="2200" i="1" dirty="0" smtClean="0">
                            <a:latin typeface="Cambria Math" panose="02040503050406030204" pitchFamily="18" charset="0"/>
                            <a:cs typeface="Calibri"/>
                          </a:rPr>
                          <m:t>𝑌</m:t>
                        </m:r>
                        <m:r>
                          <a:rPr lang="en-GB" sz="2200" i="1" dirty="0" smtClean="0">
                            <a:latin typeface="Cambria Math" panose="02040503050406030204" pitchFamily="18" charset="0"/>
                            <a:cs typeface="Calibri"/>
                          </a:rPr>
                          <m:t>=1</m:t>
                        </m:r>
                      </m:e>
                    </m:d>
                    <m:r>
                      <a:rPr lang="en-GB" sz="22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GB" sz="2200" i="1" spc="-26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b="0" i="1" spc="-26" dirty="0" smtClean="0">
                            <a:latin typeface="Cambria Math" panose="02040503050406030204" pitchFamily="18" charset="0"/>
                            <a:cs typeface="Calibri"/>
                          </a:rPr>
                          <m:t>5</m:t>
                        </m:r>
                      </m:num>
                      <m:den>
                        <m:r>
                          <a:rPr lang="en-US" sz="2200" b="0" i="1" spc="-26" dirty="0" smtClean="0">
                            <a:latin typeface="Cambria Math" panose="02040503050406030204" pitchFamily="18" charset="0"/>
                            <a:cs typeface="Calibri"/>
                          </a:rPr>
                          <m:t>20</m:t>
                        </m:r>
                      </m:den>
                    </m:f>
                    <m:r>
                      <a:rPr lang="en-GB" sz="22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GB" sz="2200" i="1" dirty="0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den>
                    </m:f>
                  </m:oMath>
                </a14:m>
                <a:endParaRPr lang="en-US" sz="2200" i="1" dirty="0">
                  <a:latin typeface="Cambria Math" panose="02040503050406030204" pitchFamily="18" charset="0"/>
                  <a:cs typeface="Calibri"/>
                </a:endParaRP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/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endParaRPr lang="en-US" sz="2200" dirty="0">
                  <a:cs typeface="Calibri"/>
                </a:endParaRP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𝑌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𝑙𝑜𝑔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cs typeface="Calibri"/>
                      </a:rPr>
                      <m:t>𝑙𝑜𝑔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2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cs typeface="Calibri"/>
                      </a:rPr>
                      <m:t>𝑙𝑜𝑔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=1.5</m:t>
                    </m:r>
                  </m:oMath>
                </a14:m>
                <a:endParaRPr lang="ro-RO" sz="2200" dirty="0"/>
              </a:p>
              <a:p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Notes: </a:t>
                </a:r>
              </a:p>
              <a:p>
                <a:pPr marL="452438" indent="-312738">
                  <a:buFont typeface="Wingdings" pitchFamily="2" charset="2"/>
                  <a:buChar char="Ø"/>
                </a:pP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en-GB" sz="2100" spc="-4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en-GB" sz="2100" spc="-6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en-GB" sz="2100" spc="-5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GB" sz="21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entire</a:t>
                </a:r>
                <a:r>
                  <a:rPr lang="en-GB" sz="21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dataset</a:t>
                </a:r>
                <a:r>
                  <a:rPr lang="en-GB" sz="2100" spc="-6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en-GB" sz="2100" spc="-6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spc="-19" dirty="0">
                    <a:latin typeface="Arial" panose="020B0604020202020204" pitchFamily="34" charset="0"/>
                    <a:cs typeface="Arial" panose="020B0604020202020204" pitchFamily="34" charset="0"/>
                  </a:rPr>
                  <a:t>be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en-GB" sz="2100" spc="-6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prior</a:t>
                </a:r>
                <a:r>
                  <a:rPr lang="en-GB" sz="2100" spc="-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to</a:t>
                </a:r>
                <a:r>
                  <a:rPr lang="en-GB" sz="21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clustering,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as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it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not</a:t>
                </a:r>
                <a:r>
                  <a:rPr lang="en-GB" sz="21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depending</a:t>
                </a:r>
                <a:r>
                  <a:rPr lang="en-GB" sz="21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on</a:t>
                </a:r>
                <a:r>
                  <a:rPr lang="en-GB" sz="21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GB" sz="2100" spc="-5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clustering</a:t>
                </a:r>
                <a:r>
                  <a:rPr lang="en-GB" sz="2100" spc="-3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output.</a:t>
                </a:r>
                <a:endParaRPr lang="en-GB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2438" indent="-312738">
                  <a:buFont typeface="Wingdings" pitchFamily="2" charset="2"/>
                  <a:buChar char="Ø"/>
                </a:pPr>
                <a:r>
                  <a:rPr lang="en-GB" sz="21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All</a:t>
                </a:r>
                <a:r>
                  <a:rPr lang="en-GB" sz="2100" spc="-3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logs</a:t>
                </a:r>
                <a:r>
                  <a:rPr lang="en-GB" sz="2100" spc="-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are</a:t>
                </a:r>
                <a:r>
                  <a:rPr lang="en-GB" sz="2100" spc="-2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1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base </a:t>
                </a:r>
                <a:r>
                  <a:rPr lang="en-GB" sz="2100" spc="-19" dirty="0">
                    <a:latin typeface="Arial" panose="020B0604020202020204" pitchFamily="34" charset="0"/>
                    <a:cs typeface="Arial" panose="020B0604020202020204" pitchFamily="34" charset="0"/>
                  </a:rPr>
                  <a:t>2.</a:t>
                </a:r>
                <a:endParaRPr lang="en-GB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3932397-2AAA-6F22-D37F-579DD6096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00150"/>
                <a:ext cx="8499474" cy="3869393"/>
              </a:xfrm>
              <a:prstGeom prst="rect">
                <a:avLst/>
              </a:prstGeom>
              <a:blipFill>
                <a:blip r:embed="rId3"/>
                <a:stretch>
                  <a:fillRect l="-896" b="-196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73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C2CF1-6EEE-43DE-7824-6E18494CC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8265A35B-9F35-CA60-CA0F-1079C9E03198}"/>
                  </a:ext>
                </a:extLst>
              </p:cNvPr>
              <p:cNvSpPr txBox="1"/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 </m:t>
                    </m:r>
                  </m:oMath>
                </a14:m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Entropy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en-GB" sz="3200" spc="-5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</a:t>
                </a:r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Labels</a:t>
                </a:r>
                <a:endParaRPr lang="en-US" sz="2994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8265A35B-9F35-CA60-CA0F-1079C9E03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5DB67-3373-837A-9726-2AAB3EF2CE89}"/>
                  </a:ext>
                </a:extLst>
              </p:cNvPr>
              <p:cNvSpPr txBox="1"/>
              <p:nvPr/>
            </p:nvSpPr>
            <p:spPr>
              <a:xfrm>
                <a:off x="457200" y="1200150"/>
                <a:ext cx="8499474" cy="3441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/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endParaRPr lang="en-US" sz="2200" dirty="0">
                  <a:cs typeface="Calibri"/>
                </a:endParaRP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𝐶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cs typeface="Calibri"/>
                      </a:rPr>
                      <m:t>𝑙𝑜𝑔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2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cs typeface="Calibri"/>
                      </a:rPr>
                      <m:t>𝑙𝑜𝑔</m:t>
                    </m:r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cs typeface="Calibri"/>
                      </a:rPr>
                      <m:t>=1</m:t>
                    </m:r>
                  </m:oMath>
                </a14:m>
                <a:endParaRPr lang="ro-RO" sz="2200" dirty="0"/>
              </a:p>
              <a:p>
                <a:endParaRPr lang="ro-RO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o-RO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Notes: </a:t>
                </a:r>
              </a:p>
              <a:p>
                <a:pPr marL="352425" marR="3810" indent="-342900">
                  <a:lnSpc>
                    <a:spcPts val="2595"/>
                  </a:lnSpc>
                  <a:spcBef>
                    <a:spcPts val="401"/>
                  </a:spcBef>
                  <a:buFont typeface="Wingdings" pitchFamily="2" charset="2"/>
                  <a:buChar char="Ø"/>
                </a:pP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GB" sz="2000" spc="-2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will</a:t>
                </a:r>
                <a:r>
                  <a:rPr lang="en-GB" sz="2000" spc="-3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be</a:t>
                </a:r>
                <a:r>
                  <a:rPr lang="en-GB" sz="2000" spc="-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calculated</a:t>
                </a:r>
                <a:r>
                  <a:rPr lang="en-GB" sz="2000" spc="-3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every</a:t>
                </a:r>
                <a:r>
                  <a:rPr lang="en-GB" sz="2000" spc="-4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  <a:r>
                  <a:rPr lang="en-GB" sz="2000" spc="-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GB" sz="2000" spc="-3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clustering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changes.</a:t>
                </a:r>
                <a:r>
                  <a:rPr lang="en-GB" sz="20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352425" marR="3810" indent="-342900">
                  <a:lnSpc>
                    <a:spcPts val="2595"/>
                  </a:lnSpc>
                  <a:spcBef>
                    <a:spcPts val="401"/>
                  </a:spcBef>
                  <a:buFont typeface="Wingdings" pitchFamily="2" charset="2"/>
                  <a:buChar char="Ø"/>
                </a:pPr>
                <a:r>
                  <a:rPr lang="en-GB" sz="2000" spc="-38" dirty="0">
                    <a:latin typeface="Arial" panose="020B0604020202020204" pitchFamily="34" charset="0"/>
                    <a:cs typeface="Arial" panose="020B0604020202020204" pitchFamily="34" charset="0"/>
                  </a:rPr>
                  <a:t>You</a:t>
                </a:r>
                <a:r>
                  <a:rPr lang="en-GB" sz="20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can</a:t>
                </a:r>
                <a:r>
                  <a:rPr lang="en-GB" sz="20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see</a:t>
                </a:r>
                <a:r>
                  <a:rPr lang="en-GB" sz="2000" spc="-68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from</a:t>
                </a:r>
                <a:r>
                  <a:rPr lang="en-GB" sz="2000" spc="-6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GB" sz="2000" spc="-53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figure</a:t>
                </a:r>
                <a:r>
                  <a:rPr lang="en-GB" sz="2000" spc="-6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that</a:t>
                </a:r>
                <a:r>
                  <a:rPr lang="en-GB" sz="20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spc="-19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en-GB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clusters</a:t>
                </a:r>
                <a:r>
                  <a:rPr lang="en-GB" sz="2000" spc="-7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are</a:t>
                </a:r>
                <a:r>
                  <a:rPr lang="en-GB" sz="2000" spc="-79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balanced</a:t>
                </a:r>
                <a:r>
                  <a:rPr lang="en-GB" sz="2000" spc="-7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(have</a:t>
                </a:r>
                <a:r>
                  <a:rPr lang="en-GB" sz="2000" spc="-7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equal</a:t>
                </a:r>
                <a:r>
                  <a:rPr lang="en-GB" sz="2000" spc="-75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number</a:t>
                </a:r>
                <a:r>
                  <a:rPr lang="en-GB" sz="2000" spc="-64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2000" spc="-19" dirty="0">
                    <a:latin typeface="Arial" panose="020B0604020202020204" pitchFamily="34" charset="0"/>
                    <a:cs typeface="Arial" panose="020B0604020202020204" pitchFamily="34" charset="0"/>
                  </a:rPr>
                  <a:t>of </a:t>
                </a:r>
                <a:r>
                  <a:rPr lang="en-GB" sz="2000" spc="-8" dirty="0">
                    <a:latin typeface="Arial" panose="020B0604020202020204" pitchFamily="34" charset="0"/>
                    <a:cs typeface="Arial" panose="020B0604020202020204" pitchFamily="34" charset="0"/>
                  </a:rPr>
                  <a:t>instances).</a:t>
                </a:r>
                <a:endParaRPr lang="en-GB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D5DB67-3373-837A-9726-2AAB3EF2C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00150"/>
                <a:ext cx="8499474" cy="3441070"/>
              </a:xfrm>
              <a:prstGeom prst="rect">
                <a:avLst/>
              </a:prstGeom>
              <a:blipFill>
                <a:blip r:embed="rId3"/>
                <a:stretch>
                  <a:fillRect l="-1045" b="-257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32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3989106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5B781-11BF-633F-A090-5212AE524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B62F4359-AD41-DE2B-BDEE-D69CE9984492}"/>
                  </a:ext>
                </a:extLst>
              </p:cNvPr>
              <p:cNvSpPr txBox="1"/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buClr>
                    <a:srgbClr val="000000"/>
                  </a:buClr>
                  <a:buSzPct val="45000"/>
                </a:pPr>
                <a:r>
                  <a:rPr lang="en-GB" sz="3200" dirty="0">
                    <a:cs typeface="Arial" panose="020B0604020202020204" pitchFamily="34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GB" sz="3200" i="1" spc="-4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Mutual Information</a:t>
                </a:r>
                <a:endParaRPr lang="en-US" sz="2994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B62F4359-AD41-DE2B-BDEE-D69CE9984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3350"/>
                <a:ext cx="8804275" cy="762000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2BC00F-EA63-786D-6770-6526712C0F68}"/>
                  </a:ext>
                </a:extLst>
              </p:cNvPr>
              <p:cNvSpPr txBox="1"/>
              <p:nvPr/>
            </p:nvSpPr>
            <p:spPr>
              <a:xfrm>
                <a:off x="838200" y="1200150"/>
                <a:ext cx="7772400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sz="2400" dirty="0"/>
                  <a:t>Mutual Information </a:t>
                </a:r>
                <a:r>
                  <a:rPr lang="ro-RO" sz="2400" dirty="0" err="1"/>
                  <a:t>is</a:t>
                </a:r>
                <a:r>
                  <a:rPr lang="ro-RO" sz="2400" dirty="0"/>
                  <a:t> </a:t>
                </a:r>
                <a:r>
                  <a:rPr lang="ro-RO" sz="2400" dirty="0" err="1"/>
                  <a:t>given</a:t>
                </a:r>
                <a:r>
                  <a:rPr lang="ro-RO" sz="2400" dirty="0"/>
                  <a:t> </a:t>
                </a:r>
                <a:r>
                  <a:rPr lang="ro-RO" sz="2400" dirty="0" err="1"/>
                  <a:t>by</a:t>
                </a:r>
                <a:r>
                  <a:rPr lang="ro-RO" sz="24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400" dirty="0"/>
              </a:p>
              <a:p>
                <a:r>
                  <a:rPr lang="ro-RO" sz="2400" dirty="0"/>
                  <a:t>Notes: </a:t>
                </a:r>
                <a:endParaRPr lang="en-GB" sz="2400" spc="-8" dirty="0">
                  <a:cs typeface="Calibri"/>
                </a:endParaRPr>
              </a:p>
              <a:p>
                <a:pPr marL="893763" indent="-317500">
                  <a:buFont typeface="Wingdings" pitchFamily="2" charset="2"/>
                  <a:buChar char="Ø"/>
                </a:pPr>
                <a:r>
                  <a:rPr lang="en-GB" sz="2200" spc="-8" dirty="0">
                    <a:cs typeface="Calibri"/>
                  </a:rPr>
                  <a:t>We already know </a:t>
                </a:r>
                <a14:m>
                  <m:oMath xmlns:m="http://schemas.openxmlformats.org/officeDocument/2006/math"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GB" sz="2200" spc="-8" dirty="0">
                    <a:cs typeface="Calibri"/>
                  </a:rPr>
                  <a:t>.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r>
                      <a:rPr lang="en-GB" sz="2200" i="1" spc="-8" dirty="0" smtClean="0">
                        <a:latin typeface="Cambria Math" panose="02040503050406030204" pitchFamily="18" charset="0"/>
                        <a:cs typeface="Calibri"/>
                      </a:rPr>
                      <m:t>) </m:t>
                    </m:r>
                  </m:oMath>
                </a14:m>
                <a:r>
                  <a:rPr lang="en-GB" sz="2200" spc="-8" dirty="0">
                    <a:cs typeface="Calibri"/>
                  </a:rPr>
                  <a:t>is the entropy of class labels within each cluster.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:r>
                  <a:rPr lang="en-GB" sz="2200" spc="-8" dirty="0">
                    <a:solidFill>
                      <a:srgbClr val="0070C0"/>
                    </a:solidFill>
                    <a:cs typeface="Calibri"/>
                  </a:rPr>
                  <a:t>Mutual Information tells us the reduction in the entropy of class labels that we get if we know the cluster labels</a:t>
                </a:r>
                <a:r>
                  <a:rPr lang="en-GB" sz="2200" spc="-8" dirty="0">
                    <a:cs typeface="Calibri"/>
                  </a:rPr>
                  <a:t> (similar with Information Gain in decision trees).</a:t>
                </a:r>
              </a:p>
              <a:p>
                <a:pPr marL="893763" indent="-317500">
                  <a:buFont typeface="Wingdings" pitchFamily="2" charset="2"/>
                  <a:buChar char="Ø"/>
                </a:pPr>
                <a:r>
                  <a:rPr lang="en-GB" sz="2200" spc="-8" dirty="0">
                    <a:solidFill>
                      <a:srgbClr val="FF0000"/>
                    </a:solidFill>
                    <a:cs typeface="Calibri"/>
                  </a:rPr>
                  <a:t>How do we calculate </a:t>
                </a:r>
                <a14:m>
                  <m:oMath xmlns:m="http://schemas.openxmlformats.org/officeDocument/2006/math"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|</m:t>
                    </m:r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r>
                      <a:rPr lang="en-GB" sz="2200" i="1" spc="-8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GB" sz="2200" spc="-8" dirty="0">
                    <a:solidFill>
                      <a:srgbClr val="FF0000"/>
                    </a:solidFill>
                    <a:cs typeface="Calibri"/>
                  </a:rPr>
                  <a:t>?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2BC00F-EA63-786D-6770-6526712C0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0150"/>
                <a:ext cx="7772400" cy="3231654"/>
              </a:xfrm>
              <a:prstGeom prst="rect">
                <a:avLst/>
              </a:prstGeom>
              <a:blipFill>
                <a:blip r:embed="rId3"/>
                <a:stretch>
                  <a:fillRect l="-1305" t="-1569" r="-326" b="-3137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13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D8ACB-479B-1727-B570-D9B564E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D2512882-837E-5131-0F5B-09FDE21940B1}"/>
                  </a:ext>
                </a:extLst>
              </p:cNvPr>
              <p:cNvSpPr txBox="1"/>
              <p:nvPr/>
            </p:nvSpPr>
            <p:spPr>
              <a:xfrm>
                <a:off x="152399" y="133350"/>
                <a:ext cx="8804275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GB" sz="3200" i="1" spc="-4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entropy of class labels for clustering C</a:t>
                </a:r>
                <a:endParaRPr lang="en-US" sz="2994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D2512882-837E-5131-0F5B-09FDE2194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3350"/>
                <a:ext cx="8804275" cy="914400"/>
              </a:xfrm>
              <a:prstGeom prst="rect">
                <a:avLst/>
              </a:prstGeom>
              <a:blipFill>
                <a:blip r:embed="rId2"/>
                <a:stretch>
                  <a:fillRect t="-16438" r="-2017" b="-30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E9684-0E5D-5B2B-2EFA-A6D09FB1910F}"/>
                  </a:ext>
                </a:extLst>
              </p:cNvPr>
              <p:cNvSpPr txBox="1"/>
              <p:nvPr/>
            </p:nvSpPr>
            <p:spPr>
              <a:xfrm>
                <a:off x="457200" y="1148490"/>
                <a:ext cx="8499474" cy="37854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525">
                  <a:spcBef>
                    <a:spcPts val="614"/>
                  </a:spcBef>
                  <a:tabLst>
                    <a:tab pos="266224" algn="l"/>
                  </a:tabLst>
                </a:pP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cluster 1:</a:t>
                </a: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/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endParaRPr lang="en-US" sz="2100" dirty="0">
                  <a:cs typeface="Calibri"/>
                </a:endParaRP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r>
                  <a:rPr lang="en-US" sz="2100" b="0" dirty="0">
                    <a:cs typeface="Calibri"/>
                  </a:rPr>
                  <a:t>P</a:t>
                </a:r>
                <a:r>
                  <a:rPr lang="en-GB" sz="21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GB" sz="21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  <a:cs typeface="Calibri"/>
                          </a:rPr>
                          <m:t>𝑌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  <a:cs typeface="Calibri"/>
                          </a:rPr>
                          <m:t>=3 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r>
                      <a:rPr lang="en-GB" sz="21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  <a:cs typeface="Calibri"/>
                      </a:rPr>
                      <m:t>1)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num>
                      <m:den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den>
                    </m:f>
                    <m:r>
                      <m:rPr>
                        <m:nor/>
                      </m:rPr>
                      <a:rPr lang="en-US" sz="2100" dirty="0">
                        <a:cs typeface="Calibri"/>
                      </a:rPr>
                      <m:t>(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4 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stars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in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cluster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1)</m:t>
                    </m:r>
                  </m:oMath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conditional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entropy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=1)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∈{1,2,3}</m:t>
                          </m:r>
                        </m:sub>
                        <m:sup/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=−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0.7855</m:t>
                      </m:r>
                    </m:oMath>
                  </m:oMathPara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5E9684-0E5D-5B2B-2EFA-A6D09FB1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8490"/>
                <a:ext cx="8499474" cy="3785460"/>
              </a:xfrm>
              <a:prstGeom prst="rect">
                <a:avLst/>
              </a:prstGeom>
              <a:blipFill>
                <a:blip r:embed="rId3"/>
                <a:stretch>
                  <a:fillRect l="-896" t="-1003" b="-23411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C234608-8425-A263-48EE-EA4228A8F5D0}"/>
              </a:ext>
            </a:extLst>
          </p:cNvPr>
          <p:cNvSpPr/>
          <p:nvPr/>
        </p:nvSpPr>
        <p:spPr>
          <a:xfrm rot="20700000">
            <a:off x="6499225" y="1571812"/>
            <a:ext cx="1905000" cy="1600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82D21D-F364-FEC3-B46F-7DC680AD944E}"/>
              </a:ext>
            </a:extLst>
          </p:cNvPr>
          <p:cNvSpPr/>
          <p:nvPr/>
        </p:nvSpPr>
        <p:spPr>
          <a:xfrm>
            <a:off x="7489825" y="2400675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DAC73719-532F-E7C7-4324-4087E41318FD}"/>
              </a:ext>
            </a:extLst>
          </p:cNvPr>
          <p:cNvSpPr/>
          <p:nvPr/>
        </p:nvSpPr>
        <p:spPr>
          <a:xfrm>
            <a:off x="7346315" y="1714875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A18200D9-7AC5-DD83-B765-E91843BB74F6}"/>
              </a:ext>
            </a:extLst>
          </p:cNvPr>
          <p:cNvSpPr/>
          <p:nvPr/>
        </p:nvSpPr>
        <p:spPr>
          <a:xfrm>
            <a:off x="6678519" y="2553075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D947BED5-5B60-A3F3-816E-946C3BC1FB73}"/>
              </a:ext>
            </a:extLst>
          </p:cNvPr>
          <p:cNvSpPr/>
          <p:nvPr/>
        </p:nvSpPr>
        <p:spPr>
          <a:xfrm>
            <a:off x="6945219" y="1948047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D32CCF09-E1A6-2414-0604-602CF2C3A256}"/>
              </a:ext>
            </a:extLst>
          </p:cNvPr>
          <p:cNvSpPr/>
          <p:nvPr/>
        </p:nvSpPr>
        <p:spPr>
          <a:xfrm>
            <a:off x="7032625" y="2248275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AA36B-08F9-9A3B-4FAD-60DF2F02819C}"/>
              </a:ext>
            </a:extLst>
          </p:cNvPr>
          <p:cNvSpPr/>
          <p:nvPr/>
        </p:nvSpPr>
        <p:spPr>
          <a:xfrm>
            <a:off x="7794625" y="2705475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4B62C-6ACE-0034-3A09-C3C3889D645D}"/>
              </a:ext>
            </a:extLst>
          </p:cNvPr>
          <p:cNvSpPr/>
          <p:nvPr/>
        </p:nvSpPr>
        <p:spPr>
          <a:xfrm>
            <a:off x="7185025" y="2705475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93CFE8A9-3F44-DDB3-24A0-6B927CD9F132}"/>
              </a:ext>
            </a:extLst>
          </p:cNvPr>
          <p:cNvSpPr/>
          <p:nvPr/>
        </p:nvSpPr>
        <p:spPr>
          <a:xfrm>
            <a:off x="7727315" y="1943475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578BD8D3-4A46-7A89-65FA-017F8606BE5A}"/>
              </a:ext>
            </a:extLst>
          </p:cNvPr>
          <p:cNvSpPr/>
          <p:nvPr/>
        </p:nvSpPr>
        <p:spPr>
          <a:xfrm>
            <a:off x="7955915" y="2248275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7E9812D6-ECFC-779B-D900-41CD3E56C07F}"/>
              </a:ext>
            </a:extLst>
          </p:cNvPr>
          <p:cNvSpPr/>
          <p:nvPr/>
        </p:nvSpPr>
        <p:spPr>
          <a:xfrm>
            <a:off x="7337425" y="2019675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4476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1134-879D-726E-7687-F71E27EF1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AFDCB971-A0BD-EB01-A46F-4A4F1B0233B7}"/>
                  </a:ext>
                </a:extLst>
              </p:cNvPr>
              <p:cNvSpPr txBox="1"/>
              <p:nvPr/>
            </p:nvSpPr>
            <p:spPr>
              <a:xfrm>
                <a:off x="152399" y="133350"/>
                <a:ext cx="8804275" cy="91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/>
              <a:lstStyle/>
              <a:p>
                <a:pPr algn="ctr"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𝑌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𝐶</m:t>
                    </m:r>
                    <m:r>
                      <a:rPr lang="en-GB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GB" sz="3200" i="1" spc="-45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sz="3200" spc="-45" dirty="0">
                    <a:latin typeface="Arial" panose="020B0604020202020204" pitchFamily="34" charset="0"/>
                    <a:cs typeface="Arial" panose="020B0604020202020204" pitchFamily="34" charset="0"/>
                  </a:rPr>
                  <a:t>–</a:t>
                </a:r>
                <a:r>
                  <a:rPr lang="en-GB" sz="3200" spc="-56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Conditional entropy of class labels for clustering C</a:t>
                </a:r>
                <a:endParaRPr lang="en-US" sz="2994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7" name="TextShape 1">
                <a:extLst>
                  <a:ext uri="{FF2B5EF4-FFF2-40B4-BE49-F238E27FC236}">
                    <a16:creationId xmlns:a16="http://schemas.microsoft.com/office/drawing/2014/main" id="{AFDCB971-A0BD-EB01-A46F-4A4F1B02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33350"/>
                <a:ext cx="8804275" cy="914400"/>
              </a:xfrm>
              <a:prstGeom prst="rect">
                <a:avLst/>
              </a:prstGeom>
              <a:blipFill>
                <a:blip r:embed="rId2"/>
                <a:stretch>
                  <a:fillRect t="-16438" r="-2017" b="-301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2E34B-B10E-F923-209B-E806EBA9CD3E}"/>
                  </a:ext>
                </a:extLst>
              </p:cNvPr>
              <p:cNvSpPr txBox="1"/>
              <p:nvPr/>
            </p:nvSpPr>
            <p:spPr>
              <a:xfrm>
                <a:off x="457200" y="1148490"/>
                <a:ext cx="8499474" cy="3896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525">
                  <a:spcBef>
                    <a:spcPts val="614"/>
                  </a:spcBef>
                  <a:tabLst>
                    <a:tab pos="266224" algn="l"/>
                  </a:tabLst>
                </a:pPr>
                <a:r>
                  <a:rPr lang="en-GB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For cluster 2:</a:t>
                </a: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14:m/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endParaRPr lang="en-US" sz="2100" dirty="0">
                  <a:cs typeface="Calibri"/>
                </a:endParaRPr>
              </a:p>
              <a:p>
                <a:pPr marL="266224" indent="-256699">
                  <a:spcBef>
                    <a:spcPts val="614"/>
                  </a:spcBef>
                  <a:buFont typeface="Arial MT"/>
                  <a:buChar char="•"/>
                  <a:tabLst>
                    <a:tab pos="266224" algn="l"/>
                  </a:tabLst>
                </a:pPr>
                <a:r>
                  <a:rPr lang="en-US" sz="2100" b="0" dirty="0">
                    <a:cs typeface="Calibri"/>
                  </a:rPr>
                  <a:t>P</a:t>
                </a:r>
                <a:r>
                  <a:rPr lang="en-GB" sz="21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GB" sz="2100" i="1" dirty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100" i="1" dirty="0">
                            <a:latin typeface="Cambria Math" panose="02040503050406030204" pitchFamily="18" charset="0"/>
                            <a:cs typeface="Calibri"/>
                          </a:rPr>
                          <m:t>𝑌</m:t>
                        </m:r>
                        <m:r>
                          <a:rPr lang="en-US" sz="2100" i="1" dirty="0">
                            <a:latin typeface="Cambria Math" panose="02040503050406030204" pitchFamily="18" charset="0"/>
                            <a:cs typeface="Calibri"/>
                          </a:rPr>
                          <m:t>=3 </m:t>
                        </m:r>
                      </m:e>
                    </m:d>
                    <m:r>
                      <a:rPr lang="en-US" sz="2100" i="1" dirty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sz="2100" i="1" dirty="0">
                        <a:latin typeface="Cambria Math" panose="02040503050406030204" pitchFamily="18" charset="0"/>
                        <a:cs typeface="Calibri"/>
                      </a:rPr>
                      <m:t>𝐶</m:t>
                    </m:r>
                    <m:r>
                      <a:rPr lang="en-GB" sz="21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100" b="0" i="1" dirty="0" smtClean="0">
                        <a:latin typeface="Cambria Math" panose="02040503050406030204" pitchFamily="18" charset="0"/>
                        <a:cs typeface="Calibri"/>
                      </a:rPr>
                      <m:t>2)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1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100" b="0" i="1" smtClean="0"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den>
                    </m:f>
                    <m:r>
                      <m:rPr>
                        <m:nor/>
                      </m:rPr>
                      <a:rPr lang="en-US" sz="2100" dirty="0">
                        <a:cs typeface="Calibri"/>
                      </a:rPr>
                      <m:t>(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1 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star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in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cluster</m:t>
                    </m:r>
                    <m:r>
                      <m:rPr>
                        <m:nor/>
                      </m:rPr>
                      <a:rPr lang="en-US" sz="2100" b="0" i="0" dirty="0" smtClean="0">
                        <a:cs typeface="Calibri"/>
                      </a:rPr>
                      <m:t> 2)</m:t>
                    </m:r>
                  </m:oMath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conditional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entropy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ro-RO" sz="2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</a:t>
                </a:r>
                <a:r>
                  <a:rPr lang="ro-RO" sz="21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𝐻</m:t>
                      </m:r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𝑌</m:t>
                          </m:r>
                        </m:e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𝐶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=2</m:t>
                          </m:r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=2)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∈{1,2,3}</m:t>
                          </m:r>
                        </m:sub>
                        <m:sup/>
                        <m:e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𝑌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=2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           =−</m:t>
                      </m:r>
                      <m:f>
                        <m:f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  <m:r>
                            <a:rPr lang="en-US" sz="21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1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lang="en-US" sz="21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0.5784</m:t>
                      </m:r>
                    </m:oMath>
                  </m:oMathPara>
                </a14:m>
                <a:endParaRPr lang="ro-RO" sz="2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D2E34B-B10E-F923-209B-E806EBA9C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48490"/>
                <a:ext cx="8499474" cy="3896388"/>
              </a:xfrm>
              <a:prstGeom prst="rect">
                <a:avLst/>
              </a:prstGeom>
              <a:blipFill>
                <a:blip r:embed="rId3"/>
                <a:stretch>
                  <a:fillRect l="-896" t="-974" b="-19805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715F406D-8545-2DE2-C58B-96752A59A257}"/>
              </a:ext>
            </a:extLst>
          </p:cNvPr>
          <p:cNvSpPr/>
          <p:nvPr/>
        </p:nvSpPr>
        <p:spPr>
          <a:xfrm rot="20700000">
            <a:off x="6499225" y="1386802"/>
            <a:ext cx="1905000" cy="16002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54A96F-2003-B1EF-14A6-97AFD913A570}"/>
              </a:ext>
            </a:extLst>
          </p:cNvPr>
          <p:cNvSpPr/>
          <p:nvPr/>
        </p:nvSpPr>
        <p:spPr>
          <a:xfrm>
            <a:off x="7588251" y="23012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C81721B1-7DE2-C445-22FA-707C8C28AE7B}"/>
              </a:ext>
            </a:extLst>
          </p:cNvPr>
          <p:cNvSpPr/>
          <p:nvPr/>
        </p:nvSpPr>
        <p:spPr>
          <a:xfrm>
            <a:off x="7368541" y="1539202"/>
            <a:ext cx="219710" cy="228600"/>
          </a:xfrm>
          <a:prstGeom prst="star5">
            <a:avLst>
              <a:gd name="adj" fmla="val 21510"/>
              <a:gd name="hf" fmla="val 105146"/>
              <a:gd name="vf" fmla="val 110557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64BEF5E-40D2-98EE-B860-6DD8C4B094CB}"/>
              </a:ext>
            </a:extLst>
          </p:cNvPr>
          <p:cNvSpPr/>
          <p:nvPr/>
        </p:nvSpPr>
        <p:spPr>
          <a:xfrm>
            <a:off x="6967445" y="1772374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A5E7C49A-812D-B8A9-5B43-17009C20C26E}"/>
              </a:ext>
            </a:extLst>
          </p:cNvPr>
          <p:cNvSpPr/>
          <p:nvPr/>
        </p:nvSpPr>
        <p:spPr>
          <a:xfrm>
            <a:off x="6826251" y="2072602"/>
            <a:ext cx="201706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305068-612C-B1B8-1F38-871A2F9F88F6}"/>
              </a:ext>
            </a:extLst>
          </p:cNvPr>
          <p:cNvSpPr/>
          <p:nvPr/>
        </p:nvSpPr>
        <p:spPr>
          <a:xfrm>
            <a:off x="7816851" y="25298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2962D-EFC6-8787-1328-BFEDB9F28039}"/>
              </a:ext>
            </a:extLst>
          </p:cNvPr>
          <p:cNvSpPr/>
          <p:nvPr/>
        </p:nvSpPr>
        <p:spPr>
          <a:xfrm>
            <a:off x="6978651" y="25298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EF1378-8778-DA1B-85BD-5FB5486670D0}"/>
              </a:ext>
            </a:extLst>
          </p:cNvPr>
          <p:cNvSpPr/>
          <p:nvPr/>
        </p:nvSpPr>
        <p:spPr>
          <a:xfrm>
            <a:off x="7588251" y="18440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9BC4C-589D-D788-6926-DC1721C2C378}"/>
              </a:ext>
            </a:extLst>
          </p:cNvPr>
          <p:cNvSpPr/>
          <p:nvPr/>
        </p:nvSpPr>
        <p:spPr>
          <a:xfrm>
            <a:off x="7893051" y="19964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6AAF0-1972-1B54-6052-1E4829F8E4E1}"/>
              </a:ext>
            </a:extLst>
          </p:cNvPr>
          <p:cNvSpPr/>
          <p:nvPr/>
        </p:nvSpPr>
        <p:spPr>
          <a:xfrm>
            <a:off x="7207251" y="21488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F81A0C-6C6F-7831-FC7A-367868E735BA}"/>
              </a:ext>
            </a:extLst>
          </p:cNvPr>
          <p:cNvSpPr/>
          <p:nvPr/>
        </p:nvSpPr>
        <p:spPr>
          <a:xfrm>
            <a:off x="7359651" y="2606002"/>
            <a:ext cx="152400" cy="1524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006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704A0-5C1D-DBA9-A56E-9FAC094D3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23D1E084-EB4B-697A-69A6-04880FC1BD76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en-GB" sz="3200" spc="-1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Mutual</a:t>
            </a:r>
            <a:r>
              <a:rPr lang="en-GB" sz="32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spc="-8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5D17A-9B57-7D94-B68D-0419876DCDFE}"/>
                  </a:ext>
                </a:extLst>
              </p:cNvPr>
              <p:cNvSpPr txBox="1"/>
              <p:nvPr/>
            </p:nvSpPr>
            <p:spPr>
              <a:xfrm>
                <a:off x="838200" y="1200150"/>
                <a:ext cx="7772400" cy="3592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o-RO" sz="2400" dirty="0"/>
                  <a:t>Finally, </a:t>
                </a:r>
                <a:r>
                  <a:rPr lang="ro-RO" sz="2400" dirty="0" err="1"/>
                  <a:t>the</a:t>
                </a:r>
                <a:r>
                  <a:rPr lang="ro-RO" sz="2400" dirty="0"/>
                  <a:t> mutual </a:t>
                </a:r>
                <a:r>
                  <a:rPr lang="ro-RO" sz="2400" dirty="0" err="1"/>
                  <a:t>information</a:t>
                </a:r>
                <a:r>
                  <a:rPr lang="ro-RO" sz="2400" dirty="0"/>
                  <a:t> </a:t>
                </a:r>
                <a:r>
                  <a:rPr lang="ro-RO" sz="2400" dirty="0" err="1"/>
                  <a:t>is</a:t>
                </a:r>
                <a:r>
                  <a:rPr lang="ro-RO" sz="24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o-RO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=1.5−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0.7855+0.5784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=0.1361</m:t>
                      </m:r>
                    </m:oMath>
                  </m:oMathPara>
                </a14:m>
                <a:endParaRPr lang="ro-RO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o-RO" sz="2400" dirty="0" err="1"/>
                  <a:t>Therefore</a:t>
                </a:r>
                <a:r>
                  <a:rPr lang="ro-RO" sz="2400" dirty="0"/>
                  <a:t>, </a:t>
                </a:r>
                <a:r>
                  <a:rPr lang="ro-RO" sz="2400" dirty="0" err="1"/>
                  <a:t>the</a:t>
                </a:r>
                <a:r>
                  <a:rPr lang="ro-RO" sz="2400" dirty="0"/>
                  <a:t> NMI </a:t>
                </a:r>
                <a:r>
                  <a:rPr lang="ro-RO" sz="2400" dirty="0" err="1"/>
                  <a:t>is</a:t>
                </a:r>
                <a:r>
                  <a:rPr lang="ro-RO" sz="2400" dirty="0"/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𝑁𝑀𝐼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o-RO" sz="2400" dirty="0"/>
              </a:p>
              <a:p>
                <a:endParaRPr lang="ro-RO" sz="12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𝑁𝑀𝐼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0.1361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1.5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=0.1089</m:t>
                      </m:r>
                    </m:oMath>
                  </m:oMathPara>
                </a14:m>
                <a:endParaRPr lang="ro-RO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85D17A-9B57-7D94-B68D-0419876DC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00150"/>
                <a:ext cx="7772400" cy="3592715"/>
              </a:xfrm>
              <a:prstGeom prst="rect">
                <a:avLst/>
              </a:prstGeom>
              <a:blipFill>
                <a:blip r:embed="rId2"/>
                <a:stretch>
                  <a:fillRect l="-1142" t="-1408" b="-352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8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6158A-346C-1031-A3C7-2A6481D04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389A60C8-E948-271D-8760-5BDE517E995A}"/>
              </a:ext>
            </a:extLst>
          </p:cNvPr>
          <p:cNvSpPr txBox="1"/>
          <p:nvPr/>
        </p:nvSpPr>
        <p:spPr>
          <a:xfrm>
            <a:off x="152399" y="133350"/>
            <a:ext cx="8804275" cy="76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Normalized</a:t>
            </a:r>
            <a:r>
              <a:rPr lang="en-GB" sz="3200" spc="-10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Mutual</a:t>
            </a:r>
            <a:r>
              <a:rPr lang="en-GB" sz="32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spc="-8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US" sz="2994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615EBC-9E50-5929-7FCF-5080186525A9}"/>
              </a:ext>
            </a:extLst>
          </p:cNvPr>
          <p:cNvSpPr txBox="1"/>
          <p:nvPr/>
        </p:nvSpPr>
        <p:spPr>
          <a:xfrm>
            <a:off x="762000" y="1200150"/>
            <a:ext cx="8001000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marR="402431" indent="-257175">
              <a:lnSpc>
                <a:spcPts val="2595"/>
              </a:lnSpc>
              <a:spcBef>
                <a:spcPts val="401"/>
              </a:spcBef>
              <a:buFont typeface="Arial MT"/>
              <a:buChar char="•"/>
              <a:tabLst>
                <a:tab pos="266700" algn="l"/>
              </a:tabLst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NMI</a:t>
            </a:r>
            <a:r>
              <a:rPr lang="en-GB" sz="2400" spc="-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sz="2400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2400" spc="-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en-GB" sz="24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GB" sz="2400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GB" sz="2400" spc="-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determining</a:t>
            </a:r>
            <a:r>
              <a:rPr lang="en-GB" sz="2400" spc="-2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clustering.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700" marR="3810" indent="-257175">
              <a:lnSpc>
                <a:spcPts val="2595"/>
              </a:lnSpc>
              <a:spcBef>
                <a:spcPts val="570"/>
              </a:spcBef>
              <a:buFont typeface="Arial MT"/>
              <a:buChar char="•"/>
              <a:tabLst>
                <a:tab pos="266700" algn="l"/>
              </a:tabLst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n-GB" sz="2400" spc="-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GB" sz="2400" spc="-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GB" sz="2400" spc="-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external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en-GB" sz="2400" spc="-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GB" sz="2400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n-GB" sz="2400" spc="-3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r>
              <a:rPr lang="en-GB" sz="2400" spc="-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en-GB" sz="2400" spc="-4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2400" spc="-15" dirty="0">
                <a:latin typeface="Arial" panose="020B0604020202020204" pitchFamily="34" charset="0"/>
                <a:cs typeface="Arial" panose="020B0604020202020204" pitchFamily="34" charset="0"/>
              </a:rPr>
              <a:t>NMI.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6224" marR="589121" indent="-257175">
              <a:lnSpc>
                <a:spcPts val="2595"/>
              </a:lnSpc>
              <a:spcBef>
                <a:spcPts val="566"/>
              </a:spcBef>
              <a:buFont typeface="Arial MT"/>
              <a:buChar char="•"/>
              <a:tabLst>
                <a:tab pos="266224" algn="l"/>
              </a:tabLst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en-GB" sz="2400" spc="-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it is</a:t>
            </a:r>
            <a:r>
              <a:rPr lang="en-GB" sz="2400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normalized,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GB" sz="2400" spc="-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en-GB" sz="2400" spc="-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measure</a:t>
            </a:r>
            <a:r>
              <a:rPr lang="en-GB" sz="2400" spc="-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en-GB" sz="2400" spc="-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GB" sz="2400" spc="-4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NMI</a:t>
            </a:r>
            <a:r>
              <a:rPr lang="en-GB" sz="2400" spc="-4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GB" sz="2400" spc="-6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GB" sz="2400" spc="-8" dirty="0" err="1">
                <a:latin typeface="Arial" panose="020B0604020202020204" pitchFamily="34" charset="0"/>
                <a:cs typeface="Arial" panose="020B0604020202020204" pitchFamily="34" charset="0"/>
              </a:rPr>
              <a:t>clusterings</a:t>
            </a:r>
            <a:r>
              <a:rPr lang="en-GB" sz="2400" spc="-8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having</a:t>
            </a:r>
            <a:r>
              <a:rPr lang="en-GB" sz="2400" spc="-7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5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GB" sz="2400" spc="-8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n-GB" sz="24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spc="-19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clusters.</a:t>
            </a:r>
          </a:p>
          <a:p>
            <a:pPr marL="266224" marR="589121" indent="-257175">
              <a:lnSpc>
                <a:spcPts val="2595"/>
              </a:lnSpc>
              <a:spcBef>
                <a:spcPts val="566"/>
              </a:spcBef>
              <a:buFont typeface="Arial MT"/>
              <a:buChar char="•"/>
              <a:tabLst>
                <a:tab pos="266224" algn="l"/>
              </a:tabLst>
            </a:pP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Higher NMI values correspond to better </a:t>
            </a:r>
            <a:r>
              <a:rPr lang="en-GB" sz="2400" spc="-8" dirty="0" err="1">
                <a:latin typeface="Arial" panose="020B0604020202020204" pitchFamily="34" charset="0"/>
                <a:cs typeface="Arial" panose="020B0604020202020204" pitchFamily="34" charset="0"/>
              </a:rPr>
              <a:t>clusterings</a:t>
            </a:r>
            <a:r>
              <a:rPr lang="en-GB" sz="2400" spc="-8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47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1633" y="2248585"/>
            <a:ext cx="48007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647975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Shape 1">
            <a:extLst>
              <a:ext uri="{FF2B5EF4-FFF2-40B4-BE49-F238E27FC236}">
                <a16:creationId xmlns:a16="http://schemas.microsoft.com/office/drawing/2014/main" id="{FC87CC83-BA1B-2343-BC99-03991C80E9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</p:txBody>
      </p:sp>
      <p:sp>
        <p:nvSpPr>
          <p:cNvPr id="28" name="TextShape 2">
            <a:extLst>
              <a:ext uri="{FF2B5EF4-FFF2-40B4-BE49-F238E27FC236}">
                <a16:creationId xmlns:a16="http://schemas.microsoft.com/office/drawing/2014/main" id="{AAA5E988-9544-2A4C-8EA5-186F3D49B878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Hierarchical Clustering is a set of clustering methods that aim at building a hierarchy of clusters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cluster is composed of smaller clusters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There are two strategies for building the hierarchy of clusters: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(bottom-up): we start with each point in its own cluster and we merge pairs of clusters until only one cluster is formed</a:t>
            </a:r>
          </a:p>
          <a:p>
            <a:pPr marL="594000" indent="-34290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z="20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Divisive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(top-down): we start with a single cluster containing the entire set of points and we recursively split until each points is in its own cluster</a:t>
            </a:r>
          </a:p>
          <a:p>
            <a:pPr marL="122450" indent="-34290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most popular strategy in practical use is bottom-up (agglomerative)!</a:t>
            </a: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6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Shape 1">
            <a:extLst>
              <a:ext uri="{FF2B5EF4-FFF2-40B4-BE49-F238E27FC236}">
                <a16:creationId xmlns:a16="http://schemas.microsoft.com/office/drawing/2014/main" id="{BD7FFB9B-9578-8D4A-AB8D-90AFA0DF14D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20" name="object 20"/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0981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729990" y="2207514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5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1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5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01161" y="2524505"/>
            <a:ext cx="570230" cy="568960"/>
          </a:xfrm>
          <a:custGeom>
            <a:avLst/>
            <a:gdLst/>
            <a:ahLst/>
            <a:cxnLst/>
            <a:rect l="l" t="t" r="r" b="b"/>
            <a:pathLst>
              <a:path w="570229" h="568960">
                <a:moveTo>
                  <a:pt x="0" y="284225"/>
                </a:moveTo>
                <a:lnTo>
                  <a:pt x="3731" y="238123"/>
                </a:lnTo>
                <a:lnTo>
                  <a:pt x="14532" y="194389"/>
                </a:lnTo>
                <a:lnTo>
                  <a:pt x="31817" y="153608"/>
                </a:lnTo>
                <a:lnTo>
                  <a:pt x="54998" y="116366"/>
                </a:lnTo>
                <a:lnTo>
                  <a:pt x="83486" y="83248"/>
                </a:lnTo>
                <a:lnTo>
                  <a:pt x="116695" y="54839"/>
                </a:lnTo>
                <a:lnTo>
                  <a:pt x="154037" y="31725"/>
                </a:lnTo>
                <a:lnTo>
                  <a:pt x="194925" y="14490"/>
                </a:lnTo>
                <a:lnTo>
                  <a:pt x="238771" y="3720"/>
                </a:lnTo>
                <a:lnTo>
                  <a:pt x="284988" y="0"/>
                </a:lnTo>
                <a:lnTo>
                  <a:pt x="331204" y="3720"/>
                </a:lnTo>
                <a:lnTo>
                  <a:pt x="375050" y="14490"/>
                </a:lnTo>
                <a:lnTo>
                  <a:pt x="415938" y="31725"/>
                </a:lnTo>
                <a:lnTo>
                  <a:pt x="453280" y="54839"/>
                </a:lnTo>
                <a:lnTo>
                  <a:pt x="486489" y="83248"/>
                </a:lnTo>
                <a:lnTo>
                  <a:pt x="514977" y="116366"/>
                </a:lnTo>
                <a:lnTo>
                  <a:pt x="538158" y="153608"/>
                </a:lnTo>
                <a:lnTo>
                  <a:pt x="555443" y="194389"/>
                </a:lnTo>
                <a:lnTo>
                  <a:pt x="566244" y="238123"/>
                </a:lnTo>
                <a:lnTo>
                  <a:pt x="569976" y="284225"/>
                </a:lnTo>
                <a:lnTo>
                  <a:pt x="566244" y="330328"/>
                </a:lnTo>
                <a:lnTo>
                  <a:pt x="555443" y="374062"/>
                </a:lnTo>
                <a:lnTo>
                  <a:pt x="538158" y="414843"/>
                </a:lnTo>
                <a:lnTo>
                  <a:pt x="514977" y="452085"/>
                </a:lnTo>
                <a:lnTo>
                  <a:pt x="486489" y="485203"/>
                </a:lnTo>
                <a:lnTo>
                  <a:pt x="453280" y="513612"/>
                </a:lnTo>
                <a:lnTo>
                  <a:pt x="415938" y="536726"/>
                </a:lnTo>
                <a:lnTo>
                  <a:pt x="375050" y="553961"/>
                </a:lnTo>
                <a:lnTo>
                  <a:pt x="331204" y="564731"/>
                </a:lnTo>
                <a:lnTo>
                  <a:pt x="284988" y="568451"/>
                </a:lnTo>
                <a:lnTo>
                  <a:pt x="238771" y="564731"/>
                </a:lnTo>
                <a:lnTo>
                  <a:pt x="194925" y="553961"/>
                </a:lnTo>
                <a:lnTo>
                  <a:pt x="154037" y="536726"/>
                </a:lnTo>
                <a:lnTo>
                  <a:pt x="116695" y="513612"/>
                </a:lnTo>
                <a:lnTo>
                  <a:pt x="83486" y="485203"/>
                </a:lnTo>
                <a:lnTo>
                  <a:pt x="54998" y="452085"/>
                </a:lnTo>
                <a:lnTo>
                  <a:pt x="31817" y="414843"/>
                </a:lnTo>
                <a:lnTo>
                  <a:pt x="14532" y="374062"/>
                </a:lnTo>
                <a:lnTo>
                  <a:pt x="3731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TextShape 1">
            <a:extLst>
              <a:ext uri="{FF2B5EF4-FFF2-40B4-BE49-F238E27FC236}">
                <a16:creationId xmlns:a16="http://schemas.microsoft.com/office/drawing/2014/main" id="{C2FD6A16-4D22-5247-A022-AEA39B10205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6" name="TextShape 2">
            <a:extLst>
              <a:ext uri="{FF2B5EF4-FFF2-40B4-BE49-F238E27FC236}">
                <a16:creationId xmlns:a16="http://schemas.microsoft.com/office/drawing/2014/main" id="{94EAA57C-9BEE-624D-82CC-1FB42FD2BCB4}"/>
              </a:ext>
            </a:extLst>
          </p:cNvPr>
          <p:cNvSpPr txBox="1"/>
          <p:nvPr/>
        </p:nvSpPr>
        <p:spPr>
          <a:xfrm>
            <a:off x="4889753" y="992107"/>
            <a:ext cx="4066921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3D37D492-A3D4-A24A-940D-A1EEF99B26B6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240430FB-2630-2E49-AB39-1A227FA1A865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376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46582" y="2506217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30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6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2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6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013" y="3018282"/>
            <a:ext cx="568960" cy="568960"/>
          </a:xfrm>
          <a:custGeom>
            <a:avLst/>
            <a:gdLst/>
            <a:ahLst/>
            <a:cxnLst/>
            <a:rect l="l" t="t" r="r" b="b"/>
            <a:pathLst>
              <a:path w="568960" h="568960">
                <a:moveTo>
                  <a:pt x="0" y="284225"/>
                </a:moveTo>
                <a:lnTo>
                  <a:pt x="3720" y="238123"/>
                </a:lnTo>
                <a:lnTo>
                  <a:pt x="14490" y="194389"/>
                </a:lnTo>
                <a:lnTo>
                  <a:pt x="31725" y="153608"/>
                </a:lnTo>
                <a:lnTo>
                  <a:pt x="54839" y="116366"/>
                </a:lnTo>
                <a:lnTo>
                  <a:pt x="83248" y="83248"/>
                </a:lnTo>
                <a:lnTo>
                  <a:pt x="116366" y="54839"/>
                </a:lnTo>
                <a:lnTo>
                  <a:pt x="153608" y="31725"/>
                </a:lnTo>
                <a:lnTo>
                  <a:pt x="194389" y="14490"/>
                </a:lnTo>
                <a:lnTo>
                  <a:pt x="238123" y="3720"/>
                </a:lnTo>
                <a:lnTo>
                  <a:pt x="284226" y="0"/>
                </a:lnTo>
                <a:lnTo>
                  <a:pt x="330328" y="3720"/>
                </a:lnTo>
                <a:lnTo>
                  <a:pt x="374062" y="14490"/>
                </a:lnTo>
                <a:lnTo>
                  <a:pt x="414843" y="31725"/>
                </a:lnTo>
                <a:lnTo>
                  <a:pt x="452085" y="54839"/>
                </a:lnTo>
                <a:lnTo>
                  <a:pt x="485203" y="83248"/>
                </a:lnTo>
                <a:lnTo>
                  <a:pt x="513612" y="116366"/>
                </a:lnTo>
                <a:lnTo>
                  <a:pt x="536726" y="153608"/>
                </a:lnTo>
                <a:lnTo>
                  <a:pt x="553961" y="194389"/>
                </a:lnTo>
                <a:lnTo>
                  <a:pt x="564731" y="238123"/>
                </a:lnTo>
                <a:lnTo>
                  <a:pt x="568452" y="284225"/>
                </a:lnTo>
                <a:lnTo>
                  <a:pt x="564731" y="330328"/>
                </a:lnTo>
                <a:lnTo>
                  <a:pt x="553961" y="374062"/>
                </a:lnTo>
                <a:lnTo>
                  <a:pt x="536726" y="414843"/>
                </a:lnTo>
                <a:lnTo>
                  <a:pt x="513612" y="452085"/>
                </a:lnTo>
                <a:lnTo>
                  <a:pt x="485203" y="485203"/>
                </a:lnTo>
                <a:lnTo>
                  <a:pt x="452085" y="513612"/>
                </a:lnTo>
                <a:lnTo>
                  <a:pt x="414843" y="536726"/>
                </a:lnTo>
                <a:lnTo>
                  <a:pt x="374062" y="553961"/>
                </a:lnTo>
                <a:lnTo>
                  <a:pt x="330328" y="564731"/>
                </a:lnTo>
                <a:lnTo>
                  <a:pt x="284226" y="568452"/>
                </a:lnTo>
                <a:lnTo>
                  <a:pt x="238123" y="564731"/>
                </a:lnTo>
                <a:lnTo>
                  <a:pt x="194389" y="553961"/>
                </a:lnTo>
                <a:lnTo>
                  <a:pt x="153608" y="536726"/>
                </a:lnTo>
                <a:lnTo>
                  <a:pt x="116366" y="513612"/>
                </a:lnTo>
                <a:lnTo>
                  <a:pt x="83248" y="485203"/>
                </a:lnTo>
                <a:lnTo>
                  <a:pt x="54839" y="452085"/>
                </a:lnTo>
                <a:lnTo>
                  <a:pt x="31725" y="414843"/>
                </a:lnTo>
                <a:lnTo>
                  <a:pt x="14490" y="374062"/>
                </a:lnTo>
                <a:lnTo>
                  <a:pt x="3720" y="330328"/>
                </a:lnTo>
                <a:lnTo>
                  <a:pt x="0" y="284225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0F6581AD-0360-2244-AF02-12A24E48E038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59" name="TextShape 2">
            <a:extLst>
              <a:ext uri="{FF2B5EF4-FFF2-40B4-BE49-F238E27FC236}">
                <a16:creationId xmlns:a16="http://schemas.microsoft.com/office/drawing/2014/main" id="{F0142CF0-EB31-A445-A0B8-EC2DDD03849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34F55750-4478-A148-8DD7-9C74E297D843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0E48128A-EE5E-604E-9A39-45AF7A88210D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6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Shape 1">
            <a:extLst>
              <a:ext uri="{FF2B5EF4-FFF2-40B4-BE49-F238E27FC236}">
                <a16:creationId xmlns:a16="http://schemas.microsoft.com/office/drawing/2014/main" id="{6A54794D-2AC7-9B43-89BB-91AF86A7154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DBSCAN</a:t>
            </a:r>
          </a:p>
        </p:txBody>
      </p:sp>
      <p:sp>
        <p:nvSpPr>
          <p:cNvPr id="38" name="TextShape 2">
            <a:extLst>
              <a:ext uri="{FF2B5EF4-FFF2-40B4-BE49-F238E27FC236}">
                <a16:creationId xmlns:a16="http://schemas.microsoft.com/office/drawing/2014/main" id="{598579C2-1D56-D54F-A3F1-C32F839B714D}"/>
              </a:ext>
            </a:extLst>
          </p:cNvPr>
          <p:cNvSpPr txBox="1"/>
          <p:nvPr/>
        </p:nvSpPr>
        <p:spPr>
          <a:xfrm>
            <a:off x="257177" y="1123950"/>
            <a:ext cx="8582023" cy="388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stands for Density-based Spatial Clustering of Applications with Noise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DBSCAN is data clustering algorithm that groups points which are closely packed together in feature space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was introduced in 1996: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Martin Ester, Hans-Peter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Kriegel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Jörg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Sander, </a:t>
            </a:r>
            <a:r>
              <a:rPr lang="en-US" sz="2000" i="1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Xiaowei</a:t>
            </a:r>
            <a:r>
              <a:rPr lang="en-US" sz="2000" i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Xu. A density-based algorithm for discovering clusters in large spatial databases with noise. Proceedings of KDD, pp. 226–231, 1996</a:t>
            </a:r>
            <a:endParaRPr lang="en-US" sz="2000" spc="-1" dirty="0">
              <a:solidFill>
                <a:srgbClr val="0070C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Unlike k-means, it does not require the number of clusters to be known in advance</a:t>
            </a:r>
          </a:p>
          <a:p>
            <a:pPr marL="122450" indent="-34290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has other hyperparameters that define the density of the formed clusters</a:t>
            </a:r>
          </a:p>
          <a:p>
            <a:pPr>
              <a:spcAft>
                <a:spcPts val="100"/>
              </a:spcAft>
              <a:buClr>
                <a:srgbClr val="000000"/>
              </a:buClr>
              <a:buSzPct val="45000"/>
            </a:pPr>
            <a:endParaRPr lang="en-US" sz="2000" i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240000" indent="-220450">
              <a:spcAft>
                <a:spcPts val="10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084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0729" y="2461432"/>
            <a:ext cx="961390" cy="1147445"/>
          </a:xfrm>
          <a:custGeom>
            <a:avLst/>
            <a:gdLst/>
            <a:ahLst/>
            <a:cxnLst/>
            <a:rect l="l" t="t" r="r" b="b"/>
            <a:pathLst>
              <a:path w="961390" h="1147445">
                <a:moveTo>
                  <a:pt x="126749" y="1097869"/>
                </a:moveTo>
                <a:lnTo>
                  <a:pt x="90129" y="1068600"/>
                </a:lnTo>
                <a:lnTo>
                  <a:pt x="59493" y="1034758"/>
                </a:lnTo>
                <a:lnTo>
                  <a:pt x="35003" y="997164"/>
                </a:lnTo>
                <a:lnTo>
                  <a:pt x="16817" y="956639"/>
                </a:lnTo>
                <a:lnTo>
                  <a:pt x="5096" y="914005"/>
                </a:lnTo>
                <a:lnTo>
                  <a:pt x="0" y="870083"/>
                </a:lnTo>
                <a:lnTo>
                  <a:pt x="1688" y="825694"/>
                </a:lnTo>
                <a:lnTo>
                  <a:pt x="10322" y="781661"/>
                </a:lnTo>
                <a:lnTo>
                  <a:pt x="26060" y="738804"/>
                </a:lnTo>
                <a:lnTo>
                  <a:pt x="49063" y="697946"/>
                </a:lnTo>
                <a:lnTo>
                  <a:pt x="434432" y="126827"/>
                </a:lnTo>
                <a:lnTo>
                  <a:pt x="463682" y="90182"/>
                </a:lnTo>
                <a:lnTo>
                  <a:pt x="497514" y="59527"/>
                </a:lnTo>
                <a:lnTo>
                  <a:pt x="535102" y="35021"/>
                </a:lnTo>
                <a:lnTo>
                  <a:pt x="575625" y="16824"/>
                </a:lnTo>
                <a:lnTo>
                  <a:pt x="618257" y="5097"/>
                </a:lnTo>
                <a:lnTo>
                  <a:pt x="662174" y="0"/>
                </a:lnTo>
                <a:lnTo>
                  <a:pt x="706554" y="1691"/>
                </a:lnTo>
                <a:lnTo>
                  <a:pt x="750572" y="10332"/>
                </a:lnTo>
                <a:lnTo>
                  <a:pt x="793405" y="26083"/>
                </a:lnTo>
                <a:lnTo>
                  <a:pt x="834228" y="49103"/>
                </a:lnTo>
                <a:lnTo>
                  <a:pt x="870873" y="78340"/>
                </a:lnTo>
                <a:lnTo>
                  <a:pt x="901528" y="112164"/>
                </a:lnTo>
                <a:lnTo>
                  <a:pt x="926034" y="149749"/>
                </a:lnTo>
                <a:lnTo>
                  <a:pt x="944230" y="190270"/>
                </a:lnTo>
                <a:lnTo>
                  <a:pt x="955957" y="232904"/>
                </a:lnTo>
                <a:lnTo>
                  <a:pt x="961055" y="276825"/>
                </a:lnTo>
                <a:lnTo>
                  <a:pt x="959364" y="321210"/>
                </a:lnTo>
                <a:lnTo>
                  <a:pt x="950723" y="365233"/>
                </a:lnTo>
                <a:lnTo>
                  <a:pt x="934972" y="408071"/>
                </a:lnTo>
                <a:lnTo>
                  <a:pt x="911952" y="448899"/>
                </a:lnTo>
                <a:lnTo>
                  <a:pt x="526609" y="1020145"/>
                </a:lnTo>
                <a:lnTo>
                  <a:pt x="497355" y="1056786"/>
                </a:lnTo>
                <a:lnTo>
                  <a:pt x="463521" y="1087432"/>
                </a:lnTo>
                <a:lnTo>
                  <a:pt x="425931" y="1111927"/>
                </a:lnTo>
                <a:lnTo>
                  <a:pt x="385406" y="1130111"/>
                </a:lnTo>
                <a:lnTo>
                  <a:pt x="342771" y="1141827"/>
                </a:lnTo>
                <a:lnTo>
                  <a:pt x="298849" y="1146917"/>
                </a:lnTo>
                <a:lnTo>
                  <a:pt x="254462" y="1145224"/>
                </a:lnTo>
                <a:lnTo>
                  <a:pt x="210435" y="1136591"/>
                </a:lnTo>
                <a:lnTo>
                  <a:pt x="167589" y="1120858"/>
                </a:lnTo>
                <a:lnTo>
                  <a:pt x="126749" y="1097869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369" y="3240785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29">
                <a:moveTo>
                  <a:pt x="0" y="284988"/>
                </a:moveTo>
                <a:lnTo>
                  <a:pt x="3730" y="238771"/>
                </a:lnTo>
                <a:lnTo>
                  <a:pt x="14529" y="194925"/>
                </a:lnTo>
                <a:lnTo>
                  <a:pt x="31810" y="154037"/>
                </a:lnTo>
                <a:lnTo>
                  <a:pt x="54987" y="116695"/>
                </a:lnTo>
                <a:lnTo>
                  <a:pt x="83472" y="83486"/>
                </a:lnTo>
                <a:lnTo>
                  <a:pt x="116679" y="54998"/>
                </a:lnTo>
                <a:lnTo>
                  <a:pt x="154021" y="31817"/>
                </a:lnTo>
                <a:lnTo>
                  <a:pt x="194911" y="14532"/>
                </a:lnTo>
                <a:lnTo>
                  <a:pt x="238762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62" y="566244"/>
                </a:lnTo>
                <a:lnTo>
                  <a:pt x="194911" y="555443"/>
                </a:lnTo>
                <a:lnTo>
                  <a:pt x="154021" y="538158"/>
                </a:lnTo>
                <a:lnTo>
                  <a:pt x="116679" y="514977"/>
                </a:lnTo>
                <a:lnTo>
                  <a:pt x="83472" y="486489"/>
                </a:lnTo>
                <a:lnTo>
                  <a:pt x="54987" y="453280"/>
                </a:lnTo>
                <a:lnTo>
                  <a:pt x="31810" y="415938"/>
                </a:lnTo>
                <a:lnTo>
                  <a:pt x="14529" y="375050"/>
                </a:lnTo>
                <a:lnTo>
                  <a:pt x="373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extShape 1">
            <a:extLst>
              <a:ext uri="{FF2B5EF4-FFF2-40B4-BE49-F238E27FC236}">
                <a16:creationId xmlns:a16="http://schemas.microsoft.com/office/drawing/2014/main" id="{BB90C421-BB3A-BB4E-9CEC-2D41D21B1A8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0" name="TextShape 2">
            <a:extLst>
              <a:ext uri="{FF2B5EF4-FFF2-40B4-BE49-F238E27FC236}">
                <a16:creationId xmlns:a16="http://schemas.microsoft.com/office/drawing/2014/main" id="{54B92A18-4204-C54E-AB2A-E4A0110F0B79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6" name="object 23">
            <a:extLst>
              <a:ext uri="{FF2B5EF4-FFF2-40B4-BE49-F238E27FC236}">
                <a16:creationId xmlns:a16="http://schemas.microsoft.com/office/drawing/2014/main" id="{D85B61CB-4462-CE42-821E-3C7835CDD32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0">
            <a:extLst>
              <a:ext uri="{FF2B5EF4-FFF2-40B4-BE49-F238E27FC236}">
                <a16:creationId xmlns:a16="http://schemas.microsoft.com/office/drawing/2014/main" id="{B1269129-7FC4-C34F-B66F-2BF6A40D4DE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4373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41398" y="2231898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30" h="570230">
                <a:moveTo>
                  <a:pt x="0" y="284988"/>
                </a:moveTo>
                <a:lnTo>
                  <a:pt x="3731" y="238771"/>
                </a:lnTo>
                <a:lnTo>
                  <a:pt x="14532" y="194925"/>
                </a:lnTo>
                <a:lnTo>
                  <a:pt x="31817" y="154037"/>
                </a:lnTo>
                <a:lnTo>
                  <a:pt x="54998" y="116695"/>
                </a:lnTo>
                <a:lnTo>
                  <a:pt x="83486" y="83486"/>
                </a:lnTo>
                <a:lnTo>
                  <a:pt x="116695" y="54998"/>
                </a:lnTo>
                <a:lnTo>
                  <a:pt x="154037" y="31817"/>
                </a:lnTo>
                <a:lnTo>
                  <a:pt x="194925" y="14532"/>
                </a:lnTo>
                <a:lnTo>
                  <a:pt x="238771" y="3731"/>
                </a:lnTo>
                <a:lnTo>
                  <a:pt x="284988" y="0"/>
                </a:lnTo>
                <a:lnTo>
                  <a:pt x="331204" y="3731"/>
                </a:lnTo>
                <a:lnTo>
                  <a:pt x="375050" y="14532"/>
                </a:lnTo>
                <a:lnTo>
                  <a:pt x="415938" y="31817"/>
                </a:lnTo>
                <a:lnTo>
                  <a:pt x="453280" y="54998"/>
                </a:lnTo>
                <a:lnTo>
                  <a:pt x="486489" y="83486"/>
                </a:lnTo>
                <a:lnTo>
                  <a:pt x="514977" y="116695"/>
                </a:lnTo>
                <a:lnTo>
                  <a:pt x="538158" y="154037"/>
                </a:lnTo>
                <a:lnTo>
                  <a:pt x="555443" y="194925"/>
                </a:lnTo>
                <a:lnTo>
                  <a:pt x="566244" y="238771"/>
                </a:lnTo>
                <a:lnTo>
                  <a:pt x="569976" y="284988"/>
                </a:lnTo>
                <a:lnTo>
                  <a:pt x="566244" y="331204"/>
                </a:lnTo>
                <a:lnTo>
                  <a:pt x="555443" y="375050"/>
                </a:lnTo>
                <a:lnTo>
                  <a:pt x="538158" y="415938"/>
                </a:lnTo>
                <a:lnTo>
                  <a:pt x="514977" y="453280"/>
                </a:lnTo>
                <a:lnTo>
                  <a:pt x="486489" y="486489"/>
                </a:lnTo>
                <a:lnTo>
                  <a:pt x="453280" y="514977"/>
                </a:lnTo>
                <a:lnTo>
                  <a:pt x="415938" y="538158"/>
                </a:lnTo>
                <a:lnTo>
                  <a:pt x="375050" y="555443"/>
                </a:lnTo>
                <a:lnTo>
                  <a:pt x="331204" y="566244"/>
                </a:lnTo>
                <a:lnTo>
                  <a:pt x="284988" y="569976"/>
                </a:lnTo>
                <a:lnTo>
                  <a:pt x="238771" y="566244"/>
                </a:lnTo>
                <a:lnTo>
                  <a:pt x="194925" y="555443"/>
                </a:lnTo>
                <a:lnTo>
                  <a:pt x="154037" y="538158"/>
                </a:lnTo>
                <a:lnTo>
                  <a:pt x="116695" y="514977"/>
                </a:lnTo>
                <a:lnTo>
                  <a:pt x="83486" y="486489"/>
                </a:lnTo>
                <a:lnTo>
                  <a:pt x="54998" y="453280"/>
                </a:lnTo>
                <a:lnTo>
                  <a:pt x="31817" y="415938"/>
                </a:lnTo>
                <a:lnTo>
                  <a:pt x="14532" y="375050"/>
                </a:lnTo>
                <a:lnTo>
                  <a:pt x="3731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60498" y="3259073"/>
            <a:ext cx="568960" cy="570230"/>
          </a:xfrm>
          <a:custGeom>
            <a:avLst/>
            <a:gdLst/>
            <a:ahLst/>
            <a:cxnLst/>
            <a:rect l="l" t="t" r="r" b="b"/>
            <a:pathLst>
              <a:path w="568960" h="570229">
                <a:moveTo>
                  <a:pt x="0" y="284988"/>
                </a:moveTo>
                <a:lnTo>
                  <a:pt x="3720" y="238771"/>
                </a:lnTo>
                <a:lnTo>
                  <a:pt x="14490" y="194925"/>
                </a:lnTo>
                <a:lnTo>
                  <a:pt x="31725" y="154037"/>
                </a:lnTo>
                <a:lnTo>
                  <a:pt x="54839" y="116695"/>
                </a:lnTo>
                <a:lnTo>
                  <a:pt x="83248" y="83486"/>
                </a:lnTo>
                <a:lnTo>
                  <a:pt x="116366" y="54998"/>
                </a:lnTo>
                <a:lnTo>
                  <a:pt x="153608" y="31817"/>
                </a:lnTo>
                <a:lnTo>
                  <a:pt x="194389" y="14532"/>
                </a:lnTo>
                <a:lnTo>
                  <a:pt x="238123" y="3731"/>
                </a:lnTo>
                <a:lnTo>
                  <a:pt x="284225" y="0"/>
                </a:lnTo>
                <a:lnTo>
                  <a:pt x="330328" y="3731"/>
                </a:lnTo>
                <a:lnTo>
                  <a:pt x="374062" y="14532"/>
                </a:lnTo>
                <a:lnTo>
                  <a:pt x="414843" y="31817"/>
                </a:lnTo>
                <a:lnTo>
                  <a:pt x="452085" y="54998"/>
                </a:lnTo>
                <a:lnTo>
                  <a:pt x="485203" y="83486"/>
                </a:lnTo>
                <a:lnTo>
                  <a:pt x="513612" y="116695"/>
                </a:lnTo>
                <a:lnTo>
                  <a:pt x="536726" y="154037"/>
                </a:lnTo>
                <a:lnTo>
                  <a:pt x="553961" y="194925"/>
                </a:lnTo>
                <a:lnTo>
                  <a:pt x="564731" y="238771"/>
                </a:lnTo>
                <a:lnTo>
                  <a:pt x="568451" y="284988"/>
                </a:lnTo>
                <a:lnTo>
                  <a:pt x="564731" y="331204"/>
                </a:lnTo>
                <a:lnTo>
                  <a:pt x="553961" y="375050"/>
                </a:lnTo>
                <a:lnTo>
                  <a:pt x="536726" y="415938"/>
                </a:lnTo>
                <a:lnTo>
                  <a:pt x="513612" y="453280"/>
                </a:lnTo>
                <a:lnTo>
                  <a:pt x="485203" y="486489"/>
                </a:lnTo>
                <a:lnTo>
                  <a:pt x="452085" y="514977"/>
                </a:lnTo>
                <a:lnTo>
                  <a:pt x="414843" y="538158"/>
                </a:lnTo>
                <a:lnTo>
                  <a:pt x="374062" y="555443"/>
                </a:lnTo>
                <a:lnTo>
                  <a:pt x="330328" y="566244"/>
                </a:lnTo>
                <a:lnTo>
                  <a:pt x="284225" y="569976"/>
                </a:lnTo>
                <a:lnTo>
                  <a:pt x="238123" y="566244"/>
                </a:lnTo>
                <a:lnTo>
                  <a:pt x="194389" y="555443"/>
                </a:lnTo>
                <a:lnTo>
                  <a:pt x="153608" y="538158"/>
                </a:lnTo>
                <a:lnTo>
                  <a:pt x="116366" y="514977"/>
                </a:lnTo>
                <a:lnTo>
                  <a:pt x="83248" y="486489"/>
                </a:lnTo>
                <a:lnTo>
                  <a:pt x="54839" y="453280"/>
                </a:lnTo>
                <a:lnTo>
                  <a:pt x="31725" y="415938"/>
                </a:lnTo>
                <a:lnTo>
                  <a:pt x="14490" y="375050"/>
                </a:lnTo>
                <a:lnTo>
                  <a:pt x="3720" y="331204"/>
                </a:lnTo>
                <a:lnTo>
                  <a:pt x="0" y="284988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TextShape 1">
            <a:extLst>
              <a:ext uri="{FF2B5EF4-FFF2-40B4-BE49-F238E27FC236}">
                <a16:creationId xmlns:a16="http://schemas.microsoft.com/office/drawing/2014/main" id="{3E9A6E00-7859-3544-B13F-EB8DC396EA8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2B6FDA03-B158-A84B-A470-0F5E3E7CC284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7" name="object 23">
            <a:extLst>
              <a:ext uri="{FF2B5EF4-FFF2-40B4-BE49-F238E27FC236}">
                <a16:creationId xmlns:a16="http://schemas.microsoft.com/office/drawing/2014/main" id="{A957309E-3165-D340-B74A-843B99C7B26A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B2098D90-3177-E445-88CC-6BF1FC8A06D8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0973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171574" y="2170178"/>
            <a:ext cx="1151890" cy="955040"/>
          </a:xfrm>
          <a:custGeom>
            <a:avLst/>
            <a:gdLst/>
            <a:ahLst/>
            <a:cxnLst/>
            <a:rect l="l" t="t" r="r" b="b"/>
            <a:pathLst>
              <a:path w="1151889" h="955039">
                <a:moveTo>
                  <a:pt x="47113" y="824607"/>
                </a:moveTo>
                <a:lnTo>
                  <a:pt x="24537" y="783364"/>
                </a:lnTo>
                <a:lnTo>
                  <a:pt x="9274" y="740195"/>
                </a:lnTo>
                <a:lnTo>
                  <a:pt x="1151" y="695924"/>
                </a:lnTo>
                <a:lnTo>
                  <a:pt x="0" y="651375"/>
                </a:lnTo>
                <a:lnTo>
                  <a:pt x="5648" y="607374"/>
                </a:lnTo>
                <a:lnTo>
                  <a:pt x="17926" y="564744"/>
                </a:lnTo>
                <a:lnTo>
                  <a:pt x="36662" y="524310"/>
                </a:lnTo>
                <a:lnTo>
                  <a:pt x="61687" y="486897"/>
                </a:lnTo>
                <a:lnTo>
                  <a:pt x="92829" y="453329"/>
                </a:lnTo>
                <a:lnTo>
                  <a:pt x="129917" y="424430"/>
                </a:lnTo>
                <a:lnTo>
                  <a:pt x="704084" y="47113"/>
                </a:lnTo>
                <a:lnTo>
                  <a:pt x="745362" y="24537"/>
                </a:lnTo>
                <a:lnTo>
                  <a:pt x="788559" y="9274"/>
                </a:lnTo>
                <a:lnTo>
                  <a:pt x="832851" y="1151"/>
                </a:lnTo>
                <a:lnTo>
                  <a:pt x="877416" y="0"/>
                </a:lnTo>
                <a:lnTo>
                  <a:pt x="921429" y="5648"/>
                </a:lnTo>
                <a:lnTo>
                  <a:pt x="964067" y="17926"/>
                </a:lnTo>
                <a:lnTo>
                  <a:pt x="1004505" y="36662"/>
                </a:lnTo>
                <a:lnTo>
                  <a:pt x="1041921" y="61687"/>
                </a:lnTo>
                <a:lnTo>
                  <a:pt x="1075490" y="92829"/>
                </a:lnTo>
                <a:lnTo>
                  <a:pt x="1104388" y="129917"/>
                </a:lnTo>
                <a:lnTo>
                  <a:pt x="1126964" y="171160"/>
                </a:lnTo>
                <a:lnTo>
                  <a:pt x="1142228" y="214330"/>
                </a:lnTo>
                <a:lnTo>
                  <a:pt x="1150351" y="258601"/>
                </a:lnTo>
                <a:lnTo>
                  <a:pt x="1151502" y="303150"/>
                </a:lnTo>
                <a:lnTo>
                  <a:pt x="1145854" y="347151"/>
                </a:lnTo>
                <a:lnTo>
                  <a:pt x="1133576" y="389781"/>
                </a:lnTo>
                <a:lnTo>
                  <a:pt x="1114840" y="430215"/>
                </a:lnTo>
                <a:lnTo>
                  <a:pt x="1089815" y="467628"/>
                </a:lnTo>
                <a:lnTo>
                  <a:pt x="1058673" y="501196"/>
                </a:lnTo>
                <a:lnTo>
                  <a:pt x="1021584" y="530094"/>
                </a:lnTo>
                <a:lnTo>
                  <a:pt x="447290" y="907538"/>
                </a:lnTo>
                <a:lnTo>
                  <a:pt x="406047" y="930114"/>
                </a:lnTo>
                <a:lnTo>
                  <a:pt x="362878" y="945377"/>
                </a:lnTo>
                <a:lnTo>
                  <a:pt x="318607" y="953497"/>
                </a:lnTo>
                <a:lnTo>
                  <a:pt x="274058" y="954644"/>
                </a:lnTo>
                <a:lnTo>
                  <a:pt x="230057" y="948988"/>
                </a:lnTo>
                <a:lnTo>
                  <a:pt x="187427" y="936699"/>
                </a:lnTo>
                <a:lnTo>
                  <a:pt x="146993" y="917946"/>
                </a:lnTo>
                <a:lnTo>
                  <a:pt x="109580" y="892900"/>
                </a:lnTo>
                <a:lnTo>
                  <a:pt x="76012" y="861730"/>
                </a:lnTo>
                <a:lnTo>
                  <a:pt x="47113" y="8246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7693" y="2204002"/>
            <a:ext cx="1016000" cy="1647825"/>
          </a:xfrm>
          <a:custGeom>
            <a:avLst/>
            <a:gdLst/>
            <a:ahLst/>
            <a:cxnLst/>
            <a:rect l="l" t="t" r="r" b="b"/>
            <a:pathLst>
              <a:path w="1016000" h="1647825">
                <a:moveTo>
                  <a:pt x="837012" y="1626444"/>
                </a:moveTo>
                <a:lnTo>
                  <a:pt x="792229" y="1640717"/>
                </a:lnTo>
                <a:lnTo>
                  <a:pt x="746945" y="1647445"/>
                </a:lnTo>
                <a:lnTo>
                  <a:pt x="701939" y="1646952"/>
                </a:lnTo>
                <a:lnTo>
                  <a:pt x="657989" y="1639565"/>
                </a:lnTo>
                <a:lnTo>
                  <a:pt x="615873" y="1625610"/>
                </a:lnTo>
                <a:lnTo>
                  <a:pt x="576371" y="1605413"/>
                </a:lnTo>
                <a:lnTo>
                  <a:pt x="540262" y="1579298"/>
                </a:lnTo>
                <a:lnTo>
                  <a:pt x="508324" y="1547592"/>
                </a:lnTo>
                <a:lnTo>
                  <a:pt x="481335" y="1510621"/>
                </a:lnTo>
                <a:lnTo>
                  <a:pt x="460076" y="1468710"/>
                </a:lnTo>
                <a:lnTo>
                  <a:pt x="21037" y="397973"/>
                </a:lnTo>
                <a:lnTo>
                  <a:pt x="6745" y="353190"/>
                </a:lnTo>
                <a:lnTo>
                  <a:pt x="0" y="307906"/>
                </a:lnTo>
                <a:lnTo>
                  <a:pt x="477" y="262900"/>
                </a:lnTo>
                <a:lnTo>
                  <a:pt x="7851" y="218950"/>
                </a:lnTo>
                <a:lnTo>
                  <a:pt x="21799" y="176834"/>
                </a:lnTo>
                <a:lnTo>
                  <a:pt x="41995" y="137332"/>
                </a:lnTo>
                <a:lnTo>
                  <a:pt x="68115" y="101223"/>
                </a:lnTo>
                <a:lnTo>
                  <a:pt x="99834" y="69285"/>
                </a:lnTo>
                <a:lnTo>
                  <a:pt x="136827" y="42296"/>
                </a:lnTo>
                <a:lnTo>
                  <a:pt x="178771" y="21037"/>
                </a:lnTo>
                <a:lnTo>
                  <a:pt x="223584" y="6745"/>
                </a:lnTo>
                <a:lnTo>
                  <a:pt x="268887" y="0"/>
                </a:lnTo>
                <a:lnTo>
                  <a:pt x="313903" y="477"/>
                </a:lnTo>
                <a:lnTo>
                  <a:pt x="357857" y="7851"/>
                </a:lnTo>
                <a:lnTo>
                  <a:pt x="399973" y="21799"/>
                </a:lnTo>
                <a:lnTo>
                  <a:pt x="439475" y="41995"/>
                </a:lnTo>
                <a:lnTo>
                  <a:pt x="475588" y="68115"/>
                </a:lnTo>
                <a:lnTo>
                  <a:pt x="507536" y="99834"/>
                </a:lnTo>
                <a:lnTo>
                  <a:pt x="534543" y="136827"/>
                </a:lnTo>
                <a:lnTo>
                  <a:pt x="555834" y="178771"/>
                </a:lnTo>
                <a:lnTo>
                  <a:pt x="994873" y="1249381"/>
                </a:lnTo>
                <a:lnTo>
                  <a:pt x="1009130" y="1294194"/>
                </a:lnTo>
                <a:lnTo>
                  <a:pt x="1015848" y="1339497"/>
                </a:lnTo>
                <a:lnTo>
                  <a:pt x="1015350" y="1384513"/>
                </a:lnTo>
                <a:lnTo>
                  <a:pt x="1007959" y="1428467"/>
                </a:lnTo>
                <a:lnTo>
                  <a:pt x="994000" y="1470583"/>
                </a:lnTo>
                <a:lnTo>
                  <a:pt x="973796" y="1510085"/>
                </a:lnTo>
                <a:lnTo>
                  <a:pt x="947671" y="1546198"/>
                </a:lnTo>
                <a:lnTo>
                  <a:pt x="915950" y="1578146"/>
                </a:lnTo>
                <a:lnTo>
                  <a:pt x="878955" y="1605153"/>
                </a:lnTo>
                <a:lnTo>
                  <a:pt x="837012" y="1626444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TextShape 1">
            <a:extLst>
              <a:ext uri="{FF2B5EF4-FFF2-40B4-BE49-F238E27FC236}">
                <a16:creationId xmlns:a16="http://schemas.microsoft.com/office/drawing/2014/main" id="{4879C32B-CF12-484D-B403-E7E3FECF7E11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2" name="TextShape 2">
            <a:extLst>
              <a:ext uri="{FF2B5EF4-FFF2-40B4-BE49-F238E27FC236}">
                <a16:creationId xmlns:a16="http://schemas.microsoft.com/office/drawing/2014/main" id="{D86ABDA1-F8F8-A943-B346-A62E81C3756C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58" name="object 23">
            <a:extLst>
              <a:ext uri="{FF2B5EF4-FFF2-40B4-BE49-F238E27FC236}">
                <a16:creationId xmlns:a16="http://schemas.microsoft.com/office/drawing/2014/main" id="{74343CE8-75AE-3244-95BC-65FDDD4C7DC8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20">
            <a:extLst>
              <a:ext uri="{FF2B5EF4-FFF2-40B4-BE49-F238E27FC236}">
                <a16:creationId xmlns:a16="http://schemas.microsoft.com/office/drawing/2014/main" id="{F966F705-CB0F-A84D-AE98-3CBFA3EEA87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8748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28537" y="2483558"/>
            <a:ext cx="1223010" cy="1366520"/>
          </a:xfrm>
          <a:custGeom>
            <a:avLst/>
            <a:gdLst/>
            <a:ahLst/>
            <a:cxnLst/>
            <a:rect l="l" t="t" r="r" b="b"/>
            <a:pathLst>
              <a:path w="1223010" h="1366520">
                <a:moveTo>
                  <a:pt x="108799" y="1041707"/>
                </a:moveTo>
                <a:lnTo>
                  <a:pt x="69948" y="1003618"/>
                </a:lnTo>
                <a:lnTo>
                  <a:pt x="39979" y="963260"/>
                </a:lnTo>
                <a:lnTo>
                  <a:pt x="18556" y="921200"/>
                </a:lnTo>
                <a:lnTo>
                  <a:pt x="5341" y="878003"/>
                </a:lnTo>
                <a:lnTo>
                  <a:pt x="0" y="834237"/>
                </a:lnTo>
                <a:lnTo>
                  <a:pt x="2194" y="790467"/>
                </a:lnTo>
                <a:lnTo>
                  <a:pt x="11590" y="747259"/>
                </a:lnTo>
                <a:lnTo>
                  <a:pt x="27849" y="705180"/>
                </a:lnTo>
                <a:lnTo>
                  <a:pt x="50636" y="664795"/>
                </a:lnTo>
                <a:lnTo>
                  <a:pt x="79614" y="626671"/>
                </a:lnTo>
                <a:lnTo>
                  <a:pt x="506779" y="99113"/>
                </a:lnTo>
                <a:lnTo>
                  <a:pt x="538190" y="68363"/>
                </a:lnTo>
                <a:lnTo>
                  <a:pt x="573740" y="43123"/>
                </a:lnTo>
                <a:lnTo>
                  <a:pt x="612569" y="23528"/>
                </a:lnTo>
                <a:lnTo>
                  <a:pt x="653821" y="9718"/>
                </a:lnTo>
                <a:lnTo>
                  <a:pt x="696638" y="1830"/>
                </a:lnTo>
                <a:lnTo>
                  <a:pt x="740162" y="0"/>
                </a:lnTo>
                <a:lnTo>
                  <a:pt x="783535" y="4366"/>
                </a:lnTo>
                <a:lnTo>
                  <a:pt x="825899" y="15065"/>
                </a:lnTo>
                <a:lnTo>
                  <a:pt x="866397" y="32236"/>
                </a:lnTo>
                <a:lnTo>
                  <a:pt x="904171" y="56015"/>
                </a:lnTo>
                <a:lnTo>
                  <a:pt x="938363" y="86540"/>
                </a:lnTo>
                <a:lnTo>
                  <a:pt x="983021" y="147084"/>
                </a:lnTo>
                <a:lnTo>
                  <a:pt x="1003686" y="184561"/>
                </a:lnTo>
                <a:lnTo>
                  <a:pt x="1023418" y="226073"/>
                </a:lnTo>
                <a:lnTo>
                  <a:pt x="1042352" y="271043"/>
                </a:lnTo>
                <a:lnTo>
                  <a:pt x="1060620" y="318895"/>
                </a:lnTo>
                <a:lnTo>
                  <a:pt x="1078355" y="369053"/>
                </a:lnTo>
                <a:lnTo>
                  <a:pt x="1095690" y="420941"/>
                </a:lnTo>
                <a:lnTo>
                  <a:pt x="1112757" y="473981"/>
                </a:lnTo>
                <a:lnTo>
                  <a:pt x="1129691" y="527597"/>
                </a:lnTo>
                <a:lnTo>
                  <a:pt x="1146623" y="581214"/>
                </a:lnTo>
                <a:lnTo>
                  <a:pt x="1163687" y="634254"/>
                </a:lnTo>
                <a:lnTo>
                  <a:pt x="1181016" y="686141"/>
                </a:lnTo>
                <a:lnTo>
                  <a:pt x="1198743" y="736299"/>
                </a:lnTo>
                <a:lnTo>
                  <a:pt x="1217001" y="784151"/>
                </a:lnTo>
                <a:lnTo>
                  <a:pt x="1221931" y="838125"/>
                </a:lnTo>
                <a:lnTo>
                  <a:pt x="1222908" y="891539"/>
                </a:lnTo>
                <a:lnTo>
                  <a:pt x="1220089" y="944012"/>
                </a:lnTo>
                <a:lnTo>
                  <a:pt x="1213634" y="995162"/>
                </a:lnTo>
                <a:lnTo>
                  <a:pt x="1203699" y="1044610"/>
                </a:lnTo>
                <a:lnTo>
                  <a:pt x="1190443" y="1091973"/>
                </a:lnTo>
                <a:lnTo>
                  <a:pt x="1174023" y="1136871"/>
                </a:lnTo>
                <a:lnTo>
                  <a:pt x="1154599" y="1178924"/>
                </a:lnTo>
                <a:lnTo>
                  <a:pt x="1132327" y="1217751"/>
                </a:lnTo>
                <a:lnTo>
                  <a:pt x="1107367" y="1252969"/>
                </a:lnTo>
                <a:lnTo>
                  <a:pt x="1079875" y="1284200"/>
                </a:lnTo>
                <a:lnTo>
                  <a:pt x="1050011" y="1311061"/>
                </a:lnTo>
                <a:lnTo>
                  <a:pt x="1017932" y="1333172"/>
                </a:lnTo>
                <a:lnTo>
                  <a:pt x="983796" y="1350152"/>
                </a:lnTo>
                <a:lnTo>
                  <a:pt x="915997" y="1366097"/>
                </a:lnTo>
                <a:lnTo>
                  <a:pt x="879438" y="1366216"/>
                </a:lnTo>
                <a:lnTo>
                  <a:pt x="838686" y="1362329"/>
                </a:lnTo>
                <a:lnTo>
                  <a:pt x="794345" y="1354787"/>
                </a:lnTo>
                <a:lnTo>
                  <a:pt x="747017" y="1343942"/>
                </a:lnTo>
                <a:lnTo>
                  <a:pt x="697308" y="1330143"/>
                </a:lnTo>
                <a:lnTo>
                  <a:pt x="645819" y="1313742"/>
                </a:lnTo>
                <a:lnTo>
                  <a:pt x="593155" y="1295089"/>
                </a:lnTo>
                <a:lnTo>
                  <a:pt x="539918" y="1274537"/>
                </a:lnTo>
                <a:lnTo>
                  <a:pt x="486712" y="1252435"/>
                </a:lnTo>
                <a:lnTo>
                  <a:pt x="434140" y="1229134"/>
                </a:lnTo>
                <a:lnTo>
                  <a:pt x="382806" y="1204987"/>
                </a:lnTo>
                <a:lnTo>
                  <a:pt x="333312" y="1180343"/>
                </a:lnTo>
                <a:lnTo>
                  <a:pt x="286263" y="1155553"/>
                </a:lnTo>
                <a:lnTo>
                  <a:pt x="242262" y="1130969"/>
                </a:lnTo>
                <a:lnTo>
                  <a:pt x="201911" y="1106942"/>
                </a:lnTo>
                <a:lnTo>
                  <a:pt x="165815" y="1083821"/>
                </a:lnTo>
                <a:lnTo>
                  <a:pt x="134576" y="1061960"/>
                </a:lnTo>
                <a:lnTo>
                  <a:pt x="108799" y="1041707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11058" y="2175510"/>
            <a:ext cx="2305050" cy="1687195"/>
          </a:xfrm>
          <a:custGeom>
            <a:avLst/>
            <a:gdLst/>
            <a:ahLst/>
            <a:cxnLst/>
            <a:rect l="l" t="t" r="r" b="b"/>
            <a:pathLst>
              <a:path w="2305050" h="1687195">
                <a:moveTo>
                  <a:pt x="846187" y="1659254"/>
                </a:moveTo>
                <a:lnTo>
                  <a:pt x="800301" y="1674923"/>
                </a:lnTo>
                <a:lnTo>
                  <a:pt x="756364" y="1684028"/>
                </a:lnTo>
                <a:lnTo>
                  <a:pt x="714368" y="1686751"/>
                </a:lnTo>
                <a:lnTo>
                  <a:pt x="674305" y="1683276"/>
                </a:lnTo>
                <a:lnTo>
                  <a:pt x="636166" y="1673784"/>
                </a:lnTo>
                <a:lnTo>
                  <a:pt x="599945" y="1658460"/>
                </a:lnTo>
                <a:lnTo>
                  <a:pt x="565633" y="1637485"/>
                </a:lnTo>
                <a:lnTo>
                  <a:pt x="533221" y="1611044"/>
                </a:lnTo>
                <a:lnTo>
                  <a:pt x="502703" y="1579317"/>
                </a:lnTo>
                <a:lnTo>
                  <a:pt x="474070" y="1542489"/>
                </a:lnTo>
                <a:lnTo>
                  <a:pt x="447314" y="1500742"/>
                </a:lnTo>
                <a:lnTo>
                  <a:pt x="422427" y="1454259"/>
                </a:lnTo>
                <a:lnTo>
                  <a:pt x="399401" y="1403223"/>
                </a:lnTo>
                <a:lnTo>
                  <a:pt x="369626" y="1331149"/>
                </a:lnTo>
                <a:lnTo>
                  <a:pt x="353111" y="1290877"/>
                </a:lnTo>
                <a:lnTo>
                  <a:pt x="335674" y="1248139"/>
                </a:lnTo>
                <a:lnTo>
                  <a:pt x="317437" y="1203201"/>
                </a:lnTo>
                <a:lnTo>
                  <a:pt x="298522" y="1156330"/>
                </a:lnTo>
                <a:lnTo>
                  <a:pt x="279052" y="1107792"/>
                </a:lnTo>
                <a:lnTo>
                  <a:pt x="259149" y="1057855"/>
                </a:lnTo>
                <a:lnTo>
                  <a:pt x="238934" y="1006785"/>
                </a:lnTo>
                <a:lnTo>
                  <a:pt x="218532" y="954849"/>
                </a:lnTo>
                <a:lnTo>
                  <a:pt x="198062" y="902314"/>
                </a:lnTo>
                <a:lnTo>
                  <a:pt x="177649" y="849446"/>
                </a:lnTo>
                <a:lnTo>
                  <a:pt x="157414" y="796513"/>
                </a:lnTo>
                <a:lnTo>
                  <a:pt x="137480" y="743782"/>
                </a:lnTo>
                <a:lnTo>
                  <a:pt x="117968" y="691519"/>
                </a:lnTo>
                <a:lnTo>
                  <a:pt x="99001" y="639991"/>
                </a:lnTo>
                <a:lnTo>
                  <a:pt x="80702" y="589465"/>
                </a:lnTo>
                <a:lnTo>
                  <a:pt x="63192" y="540208"/>
                </a:lnTo>
                <a:lnTo>
                  <a:pt x="46594" y="492486"/>
                </a:lnTo>
                <a:lnTo>
                  <a:pt x="31030" y="446567"/>
                </a:lnTo>
                <a:lnTo>
                  <a:pt x="16623" y="402716"/>
                </a:lnTo>
                <a:lnTo>
                  <a:pt x="3576" y="348970"/>
                </a:lnTo>
                <a:lnTo>
                  <a:pt x="0" y="299817"/>
                </a:lnTo>
                <a:lnTo>
                  <a:pt x="4951" y="255149"/>
                </a:lnTo>
                <a:lnTo>
                  <a:pt x="17486" y="214860"/>
                </a:lnTo>
                <a:lnTo>
                  <a:pt x="36661" y="178842"/>
                </a:lnTo>
                <a:lnTo>
                  <a:pt x="61532" y="146988"/>
                </a:lnTo>
                <a:lnTo>
                  <a:pt x="91156" y="119191"/>
                </a:lnTo>
                <a:lnTo>
                  <a:pt x="124589" y="95345"/>
                </a:lnTo>
                <a:lnTo>
                  <a:pt x="160886" y="75341"/>
                </a:lnTo>
                <a:lnTo>
                  <a:pt x="199105" y="59072"/>
                </a:lnTo>
                <a:lnTo>
                  <a:pt x="238301" y="46432"/>
                </a:lnTo>
                <a:lnTo>
                  <a:pt x="277530" y="37314"/>
                </a:lnTo>
                <a:lnTo>
                  <a:pt x="315850" y="31609"/>
                </a:lnTo>
                <a:lnTo>
                  <a:pt x="352316" y="29211"/>
                </a:lnTo>
                <a:lnTo>
                  <a:pt x="385984" y="30014"/>
                </a:lnTo>
                <a:lnTo>
                  <a:pt x="438649" y="42360"/>
                </a:lnTo>
                <a:lnTo>
                  <a:pt x="481031" y="80123"/>
                </a:lnTo>
                <a:lnTo>
                  <a:pt x="520993" y="139791"/>
                </a:lnTo>
                <a:lnTo>
                  <a:pt x="540705" y="175623"/>
                </a:lnTo>
                <a:lnTo>
                  <a:pt x="560579" y="214272"/>
                </a:lnTo>
                <a:lnTo>
                  <a:pt x="580871" y="254853"/>
                </a:lnTo>
                <a:lnTo>
                  <a:pt x="601835" y="296477"/>
                </a:lnTo>
                <a:lnTo>
                  <a:pt x="623728" y="338260"/>
                </a:lnTo>
                <a:lnTo>
                  <a:pt x="646806" y="379315"/>
                </a:lnTo>
                <a:lnTo>
                  <a:pt x="671323" y="418755"/>
                </a:lnTo>
                <a:lnTo>
                  <a:pt x="697536" y="455695"/>
                </a:lnTo>
                <a:lnTo>
                  <a:pt x="725700" y="489247"/>
                </a:lnTo>
                <a:lnTo>
                  <a:pt x="756070" y="518526"/>
                </a:lnTo>
                <a:lnTo>
                  <a:pt x="788904" y="542646"/>
                </a:lnTo>
                <a:lnTo>
                  <a:pt x="824455" y="560719"/>
                </a:lnTo>
                <a:lnTo>
                  <a:pt x="862980" y="571860"/>
                </a:lnTo>
                <a:lnTo>
                  <a:pt x="904734" y="575182"/>
                </a:lnTo>
                <a:lnTo>
                  <a:pt x="936849" y="572347"/>
                </a:lnTo>
                <a:lnTo>
                  <a:pt x="1009555" y="554467"/>
                </a:lnTo>
                <a:lnTo>
                  <a:pt x="1049649" y="540084"/>
                </a:lnTo>
                <a:lnTo>
                  <a:pt x="1091908" y="522514"/>
                </a:lnTo>
                <a:lnTo>
                  <a:pt x="1136082" y="502089"/>
                </a:lnTo>
                <a:lnTo>
                  <a:pt x="1181924" y="479140"/>
                </a:lnTo>
                <a:lnTo>
                  <a:pt x="1229186" y="453997"/>
                </a:lnTo>
                <a:lnTo>
                  <a:pt x="1277620" y="426992"/>
                </a:lnTo>
                <a:lnTo>
                  <a:pt x="1326978" y="398456"/>
                </a:lnTo>
                <a:lnTo>
                  <a:pt x="1377012" y="368721"/>
                </a:lnTo>
                <a:lnTo>
                  <a:pt x="1427474" y="338117"/>
                </a:lnTo>
                <a:lnTo>
                  <a:pt x="1478117" y="306975"/>
                </a:lnTo>
                <a:lnTo>
                  <a:pt x="1528691" y="275627"/>
                </a:lnTo>
                <a:lnTo>
                  <a:pt x="1578950" y="244403"/>
                </a:lnTo>
                <a:lnTo>
                  <a:pt x="1628645" y="213636"/>
                </a:lnTo>
                <a:lnTo>
                  <a:pt x="1677528" y="183656"/>
                </a:lnTo>
                <a:lnTo>
                  <a:pt x="1725351" y="154794"/>
                </a:lnTo>
                <a:lnTo>
                  <a:pt x="1771867" y="127381"/>
                </a:lnTo>
                <a:lnTo>
                  <a:pt x="1816828" y="101749"/>
                </a:lnTo>
                <a:lnTo>
                  <a:pt x="1859984" y="78229"/>
                </a:lnTo>
                <a:lnTo>
                  <a:pt x="1901090" y="57152"/>
                </a:lnTo>
                <a:lnTo>
                  <a:pt x="1939896" y="38849"/>
                </a:lnTo>
                <a:lnTo>
                  <a:pt x="1976154" y="23651"/>
                </a:lnTo>
                <a:lnTo>
                  <a:pt x="2040037" y="3895"/>
                </a:lnTo>
                <a:lnTo>
                  <a:pt x="2067165" y="0"/>
                </a:lnTo>
                <a:lnTo>
                  <a:pt x="2110528" y="1553"/>
                </a:lnTo>
                <a:lnTo>
                  <a:pt x="2149202" y="11840"/>
                </a:lnTo>
                <a:lnTo>
                  <a:pt x="2183300" y="29851"/>
                </a:lnTo>
                <a:lnTo>
                  <a:pt x="2212935" y="54574"/>
                </a:lnTo>
                <a:lnTo>
                  <a:pt x="2238220" y="85000"/>
                </a:lnTo>
                <a:lnTo>
                  <a:pt x="2259268" y="120119"/>
                </a:lnTo>
                <a:lnTo>
                  <a:pt x="2276193" y="158921"/>
                </a:lnTo>
                <a:lnTo>
                  <a:pt x="2289107" y="200395"/>
                </a:lnTo>
                <a:lnTo>
                  <a:pt x="2298124" y="243532"/>
                </a:lnTo>
                <a:lnTo>
                  <a:pt x="2303357" y="287321"/>
                </a:lnTo>
                <a:lnTo>
                  <a:pt x="2304918" y="330752"/>
                </a:lnTo>
                <a:lnTo>
                  <a:pt x="2302922" y="372815"/>
                </a:lnTo>
                <a:lnTo>
                  <a:pt x="2297480" y="412500"/>
                </a:lnTo>
                <a:lnTo>
                  <a:pt x="2276715" y="480694"/>
                </a:lnTo>
                <a:lnTo>
                  <a:pt x="2238398" y="533173"/>
                </a:lnTo>
                <a:lnTo>
                  <a:pt x="2177679" y="581792"/>
                </a:lnTo>
                <a:lnTo>
                  <a:pt x="2140453" y="605306"/>
                </a:lnTo>
                <a:lnTo>
                  <a:pt x="2099469" y="628635"/>
                </a:lnTo>
                <a:lnTo>
                  <a:pt x="2055341" y="652040"/>
                </a:lnTo>
                <a:lnTo>
                  <a:pt x="2008681" y="675782"/>
                </a:lnTo>
                <a:lnTo>
                  <a:pt x="1960105" y="700121"/>
                </a:lnTo>
                <a:lnTo>
                  <a:pt x="1910226" y="725317"/>
                </a:lnTo>
                <a:lnTo>
                  <a:pt x="1859657" y="751630"/>
                </a:lnTo>
                <a:lnTo>
                  <a:pt x="1809014" y="779321"/>
                </a:lnTo>
                <a:lnTo>
                  <a:pt x="1758909" y="808650"/>
                </a:lnTo>
                <a:lnTo>
                  <a:pt x="1709957" y="839877"/>
                </a:lnTo>
                <a:lnTo>
                  <a:pt x="1662771" y="873262"/>
                </a:lnTo>
                <a:lnTo>
                  <a:pt x="1617966" y="909065"/>
                </a:lnTo>
                <a:lnTo>
                  <a:pt x="1585762" y="937656"/>
                </a:lnTo>
                <a:lnTo>
                  <a:pt x="1552384" y="969249"/>
                </a:lnTo>
                <a:lnTo>
                  <a:pt x="1517966" y="1003475"/>
                </a:lnTo>
                <a:lnTo>
                  <a:pt x="1482644" y="1039961"/>
                </a:lnTo>
                <a:lnTo>
                  <a:pt x="1446552" y="1078334"/>
                </a:lnTo>
                <a:lnTo>
                  <a:pt x="1409826" y="1118224"/>
                </a:lnTo>
                <a:lnTo>
                  <a:pt x="1372600" y="1159259"/>
                </a:lnTo>
                <a:lnTo>
                  <a:pt x="1335011" y="1201066"/>
                </a:lnTo>
                <a:lnTo>
                  <a:pt x="1297192" y="1243273"/>
                </a:lnTo>
                <a:lnTo>
                  <a:pt x="1259280" y="1285510"/>
                </a:lnTo>
                <a:lnTo>
                  <a:pt x="1221408" y="1327403"/>
                </a:lnTo>
                <a:lnTo>
                  <a:pt x="1183713" y="1368582"/>
                </a:lnTo>
                <a:lnTo>
                  <a:pt x="1146330" y="1408675"/>
                </a:lnTo>
                <a:lnTo>
                  <a:pt x="1109393" y="1447309"/>
                </a:lnTo>
                <a:lnTo>
                  <a:pt x="1073038" y="1484112"/>
                </a:lnTo>
                <a:lnTo>
                  <a:pt x="1037399" y="1518714"/>
                </a:lnTo>
                <a:lnTo>
                  <a:pt x="1002613" y="1550741"/>
                </a:lnTo>
                <a:lnTo>
                  <a:pt x="968813" y="1579823"/>
                </a:lnTo>
                <a:lnTo>
                  <a:pt x="936136" y="1605587"/>
                </a:lnTo>
                <a:lnTo>
                  <a:pt x="904715" y="1627661"/>
                </a:lnTo>
                <a:lnTo>
                  <a:pt x="874687" y="1645674"/>
                </a:lnTo>
                <a:lnTo>
                  <a:pt x="846187" y="1659254"/>
                </a:lnTo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311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20334" y="3987088"/>
            <a:ext cx="204215" cy="268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7934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90615" y="3987088"/>
            <a:ext cx="185927" cy="268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427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3987088"/>
            <a:ext cx="235305" cy="268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499097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14159" y="3987088"/>
            <a:ext cx="216407" cy="268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391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94855" y="3987088"/>
            <a:ext cx="155448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2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2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2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3026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2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2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0818" y="3987088"/>
            <a:ext cx="152400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004936" y="3987088"/>
            <a:ext cx="237744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5521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78373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11546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86146" y="3443351"/>
            <a:ext cx="9753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4357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13293" y="3731056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82383" y="2872104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07530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88606" y="2643885"/>
            <a:ext cx="97535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TextShape 1">
            <a:extLst>
              <a:ext uri="{FF2B5EF4-FFF2-40B4-BE49-F238E27FC236}">
                <a16:creationId xmlns:a16="http://schemas.microsoft.com/office/drawing/2014/main" id="{939FD686-1952-3746-B0C4-76543B2BFF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4" name="TextShape 2">
            <a:extLst>
              <a:ext uri="{FF2B5EF4-FFF2-40B4-BE49-F238E27FC236}">
                <a16:creationId xmlns:a16="http://schemas.microsoft.com/office/drawing/2014/main" id="{9A8C9DC1-9B2B-B947-9D9D-061A9616B437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3CB451A6-423C-3B4E-869F-FC17A01AFF7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20">
            <a:extLst>
              <a:ext uri="{FF2B5EF4-FFF2-40B4-BE49-F238E27FC236}">
                <a16:creationId xmlns:a16="http://schemas.microsoft.com/office/drawing/2014/main" id="{AE907F2A-690F-1E41-8EBE-7D1DEC523D03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7094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1690" y="2180988"/>
            <a:ext cx="3844925" cy="1690370"/>
          </a:xfrm>
          <a:custGeom>
            <a:avLst/>
            <a:gdLst/>
            <a:ahLst/>
            <a:cxnLst/>
            <a:rect l="l" t="t" r="r" b="b"/>
            <a:pathLst>
              <a:path w="3844925" h="1690370">
                <a:moveTo>
                  <a:pt x="2194867" y="1670286"/>
                </a:moveTo>
                <a:lnTo>
                  <a:pt x="2151529" y="1661078"/>
                </a:lnTo>
                <a:lnTo>
                  <a:pt x="2112870" y="1646490"/>
                </a:lnTo>
                <a:lnTo>
                  <a:pt x="2078418" y="1627157"/>
                </a:lnTo>
                <a:lnTo>
                  <a:pt x="2047703" y="1603715"/>
                </a:lnTo>
                <a:lnTo>
                  <a:pt x="2020254" y="1576800"/>
                </a:lnTo>
                <a:lnTo>
                  <a:pt x="1995601" y="1547046"/>
                </a:lnTo>
                <a:lnTo>
                  <a:pt x="1973273" y="1515090"/>
                </a:lnTo>
                <a:lnTo>
                  <a:pt x="1952799" y="1481568"/>
                </a:lnTo>
                <a:lnTo>
                  <a:pt x="1933709" y="1447114"/>
                </a:lnTo>
                <a:lnTo>
                  <a:pt x="1915531" y="1412364"/>
                </a:lnTo>
                <a:lnTo>
                  <a:pt x="1897795" y="1377955"/>
                </a:lnTo>
                <a:lnTo>
                  <a:pt x="1880030" y="1344521"/>
                </a:lnTo>
                <a:lnTo>
                  <a:pt x="1842532" y="1283123"/>
                </a:lnTo>
                <a:lnTo>
                  <a:pt x="1799269" y="1233255"/>
                </a:lnTo>
                <a:lnTo>
                  <a:pt x="1746478" y="1200002"/>
                </a:lnTo>
                <a:lnTo>
                  <a:pt x="1680390" y="1188448"/>
                </a:lnTo>
                <a:lnTo>
                  <a:pt x="1647176" y="1191616"/>
                </a:lnTo>
                <a:lnTo>
                  <a:pt x="1574903" y="1212904"/>
                </a:lnTo>
                <a:lnTo>
                  <a:pt x="1536189" y="1230035"/>
                </a:lnTo>
                <a:lnTo>
                  <a:pt x="1495988" y="1250835"/>
                </a:lnTo>
                <a:lnTo>
                  <a:pt x="1454473" y="1274809"/>
                </a:lnTo>
                <a:lnTo>
                  <a:pt x="1411818" y="1301464"/>
                </a:lnTo>
                <a:lnTo>
                  <a:pt x="1368194" y="1330308"/>
                </a:lnTo>
                <a:lnTo>
                  <a:pt x="1323776" y="1360846"/>
                </a:lnTo>
                <a:lnTo>
                  <a:pt x="1278736" y="1392585"/>
                </a:lnTo>
                <a:lnTo>
                  <a:pt x="1233247" y="1425033"/>
                </a:lnTo>
                <a:lnTo>
                  <a:pt x="1187483" y="1457695"/>
                </a:lnTo>
                <a:lnTo>
                  <a:pt x="1141616" y="1490080"/>
                </a:lnTo>
                <a:lnTo>
                  <a:pt x="1095821" y="1521692"/>
                </a:lnTo>
                <a:lnTo>
                  <a:pt x="1050268" y="1552040"/>
                </a:lnTo>
                <a:lnTo>
                  <a:pt x="1005133" y="1580630"/>
                </a:lnTo>
                <a:lnTo>
                  <a:pt x="960587" y="1606968"/>
                </a:lnTo>
                <a:lnTo>
                  <a:pt x="916805" y="1630562"/>
                </a:lnTo>
                <a:lnTo>
                  <a:pt x="873958" y="1650918"/>
                </a:lnTo>
                <a:lnTo>
                  <a:pt x="832221" y="1667543"/>
                </a:lnTo>
                <a:lnTo>
                  <a:pt x="791765" y="1679943"/>
                </a:lnTo>
                <a:lnTo>
                  <a:pt x="752765" y="1687626"/>
                </a:lnTo>
                <a:lnTo>
                  <a:pt x="715394" y="1690098"/>
                </a:lnTo>
                <a:lnTo>
                  <a:pt x="674592" y="1688372"/>
                </a:lnTo>
                <a:lnTo>
                  <a:pt x="632355" y="1683864"/>
                </a:lnTo>
                <a:lnTo>
                  <a:pt x="589017" y="1676653"/>
                </a:lnTo>
                <a:lnTo>
                  <a:pt x="544912" y="1666819"/>
                </a:lnTo>
                <a:lnTo>
                  <a:pt x="500375" y="1654440"/>
                </a:lnTo>
                <a:lnTo>
                  <a:pt x="455738" y="1639597"/>
                </a:lnTo>
                <a:lnTo>
                  <a:pt x="411337" y="1622369"/>
                </a:lnTo>
                <a:lnTo>
                  <a:pt x="367506" y="1602834"/>
                </a:lnTo>
                <a:lnTo>
                  <a:pt x="324579" y="1581073"/>
                </a:lnTo>
                <a:lnTo>
                  <a:pt x="282889" y="1557164"/>
                </a:lnTo>
                <a:lnTo>
                  <a:pt x="242772" y="1531186"/>
                </a:lnTo>
                <a:lnTo>
                  <a:pt x="204561" y="1503220"/>
                </a:lnTo>
                <a:lnTo>
                  <a:pt x="168591" y="1473344"/>
                </a:lnTo>
                <a:lnTo>
                  <a:pt x="135195" y="1441638"/>
                </a:lnTo>
                <a:lnTo>
                  <a:pt x="104709" y="1408182"/>
                </a:lnTo>
                <a:lnTo>
                  <a:pt x="77465" y="1373053"/>
                </a:lnTo>
                <a:lnTo>
                  <a:pt x="53799" y="1336332"/>
                </a:lnTo>
                <a:lnTo>
                  <a:pt x="34044" y="1298098"/>
                </a:lnTo>
                <a:lnTo>
                  <a:pt x="18535" y="1258431"/>
                </a:lnTo>
                <a:lnTo>
                  <a:pt x="7606" y="1217409"/>
                </a:lnTo>
                <a:lnTo>
                  <a:pt x="1590" y="1175113"/>
                </a:lnTo>
                <a:lnTo>
                  <a:pt x="0" y="1129395"/>
                </a:lnTo>
                <a:lnTo>
                  <a:pt x="2311" y="1082529"/>
                </a:lnTo>
                <a:lnTo>
                  <a:pt x="8292" y="1034783"/>
                </a:lnTo>
                <a:lnTo>
                  <a:pt x="17707" y="986425"/>
                </a:lnTo>
                <a:lnTo>
                  <a:pt x="30325" y="937724"/>
                </a:lnTo>
                <a:lnTo>
                  <a:pt x="45910" y="888948"/>
                </a:lnTo>
                <a:lnTo>
                  <a:pt x="64230" y="840365"/>
                </a:lnTo>
                <a:lnTo>
                  <a:pt x="85052" y="792245"/>
                </a:lnTo>
                <a:lnTo>
                  <a:pt x="108141" y="744856"/>
                </a:lnTo>
                <a:lnTo>
                  <a:pt x="133264" y="698466"/>
                </a:lnTo>
                <a:lnTo>
                  <a:pt x="160187" y="653343"/>
                </a:lnTo>
                <a:lnTo>
                  <a:pt x="188678" y="609757"/>
                </a:lnTo>
                <a:lnTo>
                  <a:pt x="218502" y="567976"/>
                </a:lnTo>
                <a:lnTo>
                  <a:pt x="249427" y="528268"/>
                </a:lnTo>
                <a:lnTo>
                  <a:pt x="281218" y="490902"/>
                </a:lnTo>
                <a:lnTo>
                  <a:pt x="313642" y="456146"/>
                </a:lnTo>
                <a:lnTo>
                  <a:pt x="346465" y="424269"/>
                </a:lnTo>
                <a:lnTo>
                  <a:pt x="379455" y="395540"/>
                </a:lnTo>
                <a:lnTo>
                  <a:pt x="412377" y="370226"/>
                </a:lnTo>
                <a:lnTo>
                  <a:pt x="444998" y="348597"/>
                </a:lnTo>
                <a:lnTo>
                  <a:pt x="480546" y="330753"/>
                </a:lnTo>
                <a:lnTo>
                  <a:pt x="518797" y="318314"/>
                </a:lnTo>
                <a:lnTo>
                  <a:pt x="559456" y="310716"/>
                </a:lnTo>
                <a:lnTo>
                  <a:pt x="602228" y="307395"/>
                </a:lnTo>
                <a:lnTo>
                  <a:pt x="646819" y="307786"/>
                </a:lnTo>
                <a:lnTo>
                  <a:pt x="692936" y="311325"/>
                </a:lnTo>
                <a:lnTo>
                  <a:pt x="740283" y="317448"/>
                </a:lnTo>
                <a:lnTo>
                  <a:pt x="788567" y="325591"/>
                </a:lnTo>
                <a:lnTo>
                  <a:pt x="837493" y="335189"/>
                </a:lnTo>
                <a:lnTo>
                  <a:pt x="886768" y="345678"/>
                </a:lnTo>
                <a:lnTo>
                  <a:pt x="936097" y="356494"/>
                </a:lnTo>
                <a:lnTo>
                  <a:pt x="985185" y="367072"/>
                </a:lnTo>
                <a:lnTo>
                  <a:pt x="1033738" y="376849"/>
                </a:lnTo>
                <a:lnTo>
                  <a:pt x="1081463" y="385260"/>
                </a:lnTo>
                <a:lnTo>
                  <a:pt x="1128065" y="391741"/>
                </a:lnTo>
                <a:lnTo>
                  <a:pt x="1173250" y="395727"/>
                </a:lnTo>
                <a:lnTo>
                  <a:pt x="1216723" y="396655"/>
                </a:lnTo>
                <a:lnTo>
                  <a:pt x="1258191" y="393960"/>
                </a:lnTo>
                <a:lnTo>
                  <a:pt x="1297358" y="387078"/>
                </a:lnTo>
                <a:lnTo>
                  <a:pt x="1338025" y="373920"/>
                </a:lnTo>
                <a:lnTo>
                  <a:pt x="1375576" y="355475"/>
                </a:lnTo>
                <a:lnTo>
                  <a:pt x="1410485" y="332562"/>
                </a:lnTo>
                <a:lnTo>
                  <a:pt x="1443222" y="305998"/>
                </a:lnTo>
                <a:lnTo>
                  <a:pt x="1474258" y="276600"/>
                </a:lnTo>
                <a:lnTo>
                  <a:pt x="1504065" y="245185"/>
                </a:lnTo>
                <a:lnTo>
                  <a:pt x="1533114" y="212572"/>
                </a:lnTo>
                <a:lnTo>
                  <a:pt x="1561877" y="179577"/>
                </a:lnTo>
                <a:lnTo>
                  <a:pt x="1590824" y="147019"/>
                </a:lnTo>
                <a:lnTo>
                  <a:pt x="1620428" y="115714"/>
                </a:lnTo>
                <a:lnTo>
                  <a:pt x="1651160" y="86481"/>
                </a:lnTo>
                <a:lnTo>
                  <a:pt x="1683490" y="60137"/>
                </a:lnTo>
                <a:lnTo>
                  <a:pt x="1717891" y="37499"/>
                </a:lnTo>
                <a:lnTo>
                  <a:pt x="1754833" y="19385"/>
                </a:lnTo>
                <a:lnTo>
                  <a:pt x="1794788" y="6613"/>
                </a:lnTo>
                <a:lnTo>
                  <a:pt x="1838227" y="0"/>
                </a:lnTo>
                <a:lnTo>
                  <a:pt x="1885622" y="363"/>
                </a:lnTo>
                <a:lnTo>
                  <a:pt x="1923880" y="6879"/>
                </a:lnTo>
                <a:lnTo>
                  <a:pt x="1990334" y="36963"/>
                </a:lnTo>
                <a:lnTo>
                  <a:pt x="2045768" y="85533"/>
                </a:lnTo>
                <a:lnTo>
                  <a:pt x="2070251" y="115156"/>
                </a:lnTo>
                <a:lnTo>
                  <a:pt x="2093056" y="147490"/>
                </a:lnTo>
                <a:lnTo>
                  <a:pt x="2114542" y="181895"/>
                </a:lnTo>
                <a:lnTo>
                  <a:pt x="2135070" y="217736"/>
                </a:lnTo>
                <a:lnTo>
                  <a:pt x="2154997" y="254374"/>
                </a:lnTo>
                <a:lnTo>
                  <a:pt x="2174683" y="291173"/>
                </a:lnTo>
                <a:lnTo>
                  <a:pt x="2194488" y="327495"/>
                </a:lnTo>
                <a:lnTo>
                  <a:pt x="2214770" y="362703"/>
                </a:lnTo>
                <a:lnTo>
                  <a:pt x="2235888" y="396160"/>
                </a:lnTo>
                <a:lnTo>
                  <a:pt x="2258203" y="427229"/>
                </a:lnTo>
                <a:lnTo>
                  <a:pt x="2307855" y="479651"/>
                </a:lnTo>
                <a:lnTo>
                  <a:pt x="2366600" y="514872"/>
                </a:lnTo>
                <a:lnTo>
                  <a:pt x="2437310" y="527794"/>
                </a:lnTo>
                <a:lnTo>
                  <a:pt x="2471322" y="525431"/>
                </a:lnTo>
                <a:lnTo>
                  <a:pt x="2547086" y="507593"/>
                </a:lnTo>
                <a:lnTo>
                  <a:pt x="2588340" y="492884"/>
                </a:lnTo>
                <a:lnTo>
                  <a:pt x="2631514" y="474826"/>
                </a:lnTo>
                <a:lnTo>
                  <a:pt x="2676357" y="453805"/>
                </a:lnTo>
                <a:lnTo>
                  <a:pt x="2722623" y="430202"/>
                </a:lnTo>
                <a:lnTo>
                  <a:pt x="2770063" y="404402"/>
                </a:lnTo>
                <a:lnTo>
                  <a:pt x="2818430" y="376788"/>
                </a:lnTo>
                <a:lnTo>
                  <a:pt x="2867475" y="347744"/>
                </a:lnTo>
                <a:lnTo>
                  <a:pt x="2916950" y="317654"/>
                </a:lnTo>
                <a:lnTo>
                  <a:pt x="2966607" y="286901"/>
                </a:lnTo>
                <a:lnTo>
                  <a:pt x="3016200" y="255870"/>
                </a:lnTo>
                <a:lnTo>
                  <a:pt x="3065478" y="224943"/>
                </a:lnTo>
                <a:lnTo>
                  <a:pt x="3114195" y="194504"/>
                </a:lnTo>
                <a:lnTo>
                  <a:pt x="3162102" y="164937"/>
                </a:lnTo>
                <a:lnTo>
                  <a:pt x="3208952" y="136626"/>
                </a:lnTo>
                <a:lnTo>
                  <a:pt x="3254496" y="109954"/>
                </a:lnTo>
                <a:lnTo>
                  <a:pt x="3298487" y="85305"/>
                </a:lnTo>
                <a:lnTo>
                  <a:pt x="3340677" y="63063"/>
                </a:lnTo>
                <a:lnTo>
                  <a:pt x="3380816" y="43611"/>
                </a:lnTo>
                <a:lnTo>
                  <a:pt x="3418659" y="27333"/>
                </a:lnTo>
                <a:lnTo>
                  <a:pt x="3486459" y="5833"/>
                </a:lnTo>
                <a:lnTo>
                  <a:pt x="3515921" y="1379"/>
                </a:lnTo>
                <a:lnTo>
                  <a:pt x="3564295" y="2018"/>
                </a:lnTo>
                <a:lnTo>
                  <a:pt x="3609744" y="11021"/>
                </a:lnTo>
                <a:lnTo>
                  <a:pt x="3652001" y="27420"/>
                </a:lnTo>
                <a:lnTo>
                  <a:pt x="3690801" y="50249"/>
                </a:lnTo>
                <a:lnTo>
                  <a:pt x="3725877" y="78539"/>
                </a:lnTo>
                <a:lnTo>
                  <a:pt x="3756964" y="111323"/>
                </a:lnTo>
                <a:lnTo>
                  <a:pt x="3783796" y="147635"/>
                </a:lnTo>
                <a:lnTo>
                  <a:pt x="3806106" y="186507"/>
                </a:lnTo>
                <a:lnTo>
                  <a:pt x="3823629" y="226971"/>
                </a:lnTo>
                <a:lnTo>
                  <a:pt x="3836098" y="268062"/>
                </a:lnTo>
                <a:lnTo>
                  <a:pt x="3843248" y="308811"/>
                </a:lnTo>
                <a:lnTo>
                  <a:pt x="3844812" y="348251"/>
                </a:lnTo>
                <a:lnTo>
                  <a:pt x="3840525" y="385415"/>
                </a:lnTo>
                <a:lnTo>
                  <a:pt x="3815978" y="445384"/>
                </a:lnTo>
                <a:lnTo>
                  <a:pt x="3771208" y="496203"/>
                </a:lnTo>
                <a:lnTo>
                  <a:pt x="3741506" y="521264"/>
                </a:lnTo>
                <a:lnTo>
                  <a:pt x="3707545" y="546287"/>
                </a:lnTo>
                <a:lnTo>
                  <a:pt x="3669788" y="571417"/>
                </a:lnTo>
                <a:lnTo>
                  <a:pt x="3628699" y="596799"/>
                </a:lnTo>
                <a:lnTo>
                  <a:pt x="3584741" y="622580"/>
                </a:lnTo>
                <a:lnTo>
                  <a:pt x="3538379" y="648903"/>
                </a:lnTo>
                <a:lnTo>
                  <a:pt x="3490077" y="675914"/>
                </a:lnTo>
                <a:lnTo>
                  <a:pt x="3440297" y="703759"/>
                </a:lnTo>
                <a:lnTo>
                  <a:pt x="3389504" y="732583"/>
                </a:lnTo>
                <a:lnTo>
                  <a:pt x="3338162" y="762531"/>
                </a:lnTo>
                <a:lnTo>
                  <a:pt x="3286734" y="793749"/>
                </a:lnTo>
                <a:lnTo>
                  <a:pt x="3235684" y="826382"/>
                </a:lnTo>
                <a:lnTo>
                  <a:pt x="3185475" y="860576"/>
                </a:lnTo>
                <a:lnTo>
                  <a:pt x="3136572" y="896475"/>
                </a:lnTo>
                <a:lnTo>
                  <a:pt x="3105923" y="921233"/>
                </a:lnTo>
                <a:lnTo>
                  <a:pt x="3074569" y="948955"/>
                </a:lnTo>
                <a:lnTo>
                  <a:pt x="3042557" y="979321"/>
                </a:lnTo>
                <a:lnTo>
                  <a:pt x="3009932" y="1012011"/>
                </a:lnTo>
                <a:lnTo>
                  <a:pt x="2976739" y="1046706"/>
                </a:lnTo>
                <a:lnTo>
                  <a:pt x="2943024" y="1083085"/>
                </a:lnTo>
                <a:lnTo>
                  <a:pt x="2908832" y="1120830"/>
                </a:lnTo>
                <a:lnTo>
                  <a:pt x="2874209" y="1159621"/>
                </a:lnTo>
                <a:lnTo>
                  <a:pt x="2839199" y="1199138"/>
                </a:lnTo>
                <a:lnTo>
                  <a:pt x="2803850" y="1239062"/>
                </a:lnTo>
                <a:lnTo>
                  <a:pt x="2768206" y="1279072"/>
                </a:lnTo>
                <a:lnTo>
                  <a:pt x="2732312" y="1318850"/>
                </a:lnTo>
                <a:lnTo>
                  <a:pt x="2696214" y="1358076"/>
                </a:lnTo>
                <a:lnTo>
                  <a:pt x="2659957" y="1396430"/>
                </a:lnTo>
                <a:lnTo>
                  <a:pt x="2623587" y="1433593"/>
                </a:lnTo>
                <a:lnTo>
                  <a:pt x="2587150" y="1469245"/>
                </a:lnTo>
                <a:lnTo>
                  <a:pt x="2550690" y="1503066"/>
                </a:lnTo>
                <a:lnTo>
                  <a:pt x="2514254" y="1534737"/>
                </a:lnTo>
                <a:lnTo>
                  <a:pt x="2477886" y="1563938"/>
                </a:lnTo>
                <a:lnTo>
                  <a:pt x="2441632" y="1590350"/>
                </a:lnTo>
                <a:lnTo>
                  <a:pt x="2405538" y="1613653"/>
                </a:lnTo>
                <a:lnTo>
                  <a:pt x="2369648" y="1633528"/>
                </a:lnTo>
                <a:lnTo>
                  <a:pt x="2334009" y="1649654"/>
                </a:lnTo>
                <a:lnTo>
                  <a:pt x="2263665" y="1669384"/>
                </a:lnTo>
                <a:lnTo>
                  <a:pt x="2229050" y="1672348"/>
                </a:lnTo>
                <a:lnTo>
                  <a:pt x="2194867" y="1670286"/>
                </a:lnTo>
                <a:close/>
              </a:path>
            </a:pathLst>
          </a:custGeom>
          <a:ln w="254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6929" y="22974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2217" y="2355164"/>
            <a:ext cx="295656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24505" y="3324605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20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8335" y="3382721"/>
            <a:ext cx="2194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7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5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6" y="220217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3997" y="2271522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7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6" y="220217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5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7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7127" y="2329637"/>
            <a:ext cx="307848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220217" y="0"/>
                </a:moveTo>
                <a:lnTo>
                  <a:pt x="175824" y="4472"/>
                </a:lnTo>
                <a:lnTo>
                  <a:pt x="134481" y="17299"/>
                </a:lnTo>
                <a:lnTo>
                  <a:pt x="97073" y="37598"/>
                </a:lnTo>
                <a:lnTo>
                  <a:pt x="64484" y="64484"/>
                </a:lnTo>
                <a:lnTo>
                  <a:pt x="37598" y="97073"/>
                </a:lnTo>
                <a:lnTo>
                  <a:pt x="17299" y="134481"/>
                </a:lnTo>
                <a:lnTo>
                  <a:pt x="4472" y="175824"/>
                </a:lnTo>
                <a:lnTo>
                  <a:pt x="0" y="220218"/>
                </a:lnTo>
                <a:lnTo>
                  <a:pt x="4472" y="264611"/>
                </a:lnTo>
                <a:lnTo>
                  <a:pt x="17299" y="305954"/>
                </a:lnTo>
                <a:lnTo>
                  <a:pt x="37598" y="343362"/>
                </a:lnTo>
                <a:lnTo>
                  <a:pt x="64484" y="375951"/>
                </a:lnTo>
                <a:lnTo>
                  <a:pt x="97073" y="402837"/>
                </a:lnTo>
                <a:lnTo>
                  <a:pt x="134481" y="423136"/>
                </a:lnTo>
                <a:lnTo>
                  <a:pt x="175824" y="435963"/>
                </a:lnTo>
                <a:lnTo>
                  <a:pt x="220217" y="440436"/>
                </a:lnTo>
                <a:lnTo>
                  <a:pt x="264611" y="435963"/>
                </a:lnTo>
                <a:lnTo>
                  <a:pt x="305954" y="423136"/>
                </a:lnTo>
                <a:lnTo>
                  <a:pt x="343362" y="402837"/>
                </a:lnTo>
                <a:lnTo>
                  <a:pt x="375951" y="375951"/>
                </a:lnTo>
                <a:lnTo>
                  <a:pt x="402837" y="343362"/>
                </a:lnTo>
                <a:lnTo>
                  <a:pt x="423136" y="305954"/>
                </a:lnTo>
                <a:lnTo>
                  <a:pt x="435963" y="264611"/>
                </a:lnTo>
                <a:lnTo>
                  <a:pt x="440435" y="220218"/>
                </a:lnTo>
                <a:lnTo>
                  <a:pt x="435963" y="175824"/>
                </a:lnTo>
                <a:lnTo>
                  <a:pt x="423136" y="134481"/>
                </a:lnTo>
                <a:lnTo>
                  <a:pt x="402837" y="97073"/>
                </a:lnTo>
                <a:lnTo>
                  <a:pt x="375951" y="64484"/>
                </a:lnTo>
                <a:lnTo>
                  <a:pt x="343362" y="37598"/>
                </a:lnTo>
                <a:lnTo>
                  <a:pt x="305954" y="17299"/>
                </a:lnTo>
                <a:lnTo>
                  <a:pt x="264611" y="4472"/>
                </a:lnTo>
                <a:lnTo>
                  <a:pt x="220217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5170" y="2588514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220218"/>
                </a:moveTo>
                <a:lnTo>
                  <a:pt x="4472" y="175824"/>
                </a:lnTo>
                <a:lnTo>
                  <a:pt x="17299" y="134481"/>
                </a:lnTo>
                <a:lnTo>
                  <a:pt x="37598" y="97073"/>
                </a:lnTo>
                <a:lnTo>
                  <a:pt x="64484" y="64484"/>
                </a:lnTo>
                <a:lnTo>
                  <a:pt x="97073" y="37598"/>
                </a:lnTo>
                <a:lnTo>
                  <a:pt x="134481" y="17299"/>
                </a:lnTo>
                <a:lnTo>
                  <a:pt x="175824" y="4472"/>
                </a:lnTo>
                <a:lnTo>
                  <a:pt x="220217" y="0"/>
                </a:lnTo>
                <a:lnTo>
                  <a:pt x="264611" y="4472"/>
                </a:lnTo>
                <a:lnTo>
                  <a:pt x="305954" y="17299"/>
                </a:lnTo>
                <a:lnTo>
                  <a:pt x="343362" y="37598"/>
                </a:lnTo>
                <a:lnTo>
                  <a:pt x="375951" y="64484"/>
                </a:lnTo>
                <a:lnTo>
                  <a:pt x="402837" y="97073"/>
                </a:lnTo>
                <a:lnTo>
                  <a:pt x="423136" y="134481"/>
                </a:lnTo>
                <a:lnTo>
                  <a:pt x="435963" y="175824"/>
                </a:lnTo>
                <a:lnTo>
                  <a:pt x="440435" y="220218"/>
                </a:lnTo>
                <a:lnTo>
                  <a:pt x="435963" y="264611"/>
                </a:lnTo>
                <a:lnTo>
                  <a:pt x="423136" y="305954"/>
                </a:lnTo>
                <a:lnTo>
                  <a:pt x="402837" y="343362"/>
                </a:lnTo>
                <a:lnTo>
                  <a:pt x="375951" y="375951"/>
                </a:lnTo>
                <a:lnTo>
                  <a:pt x="343362" y="402837"/>
                </a:lnTo>
                <a:lnTo>
                  <a:pt x="305954" y="423136"/>
                </a:lnTo>
                <a:lnTo>
                  <a:pt x="264611" y="435963"/>
                </a:lnTo>
                <a:lnTo>
                  <a:pt x="220217" y="440436"/>
                </a:lnTo>
                <a:lnTo>
                  <a:pt x="175824" y="435963"/>
                </a:lnTo>
                <a:lnTo>
                  <a:pt x="134481" y="423136"/>
                </a:lnTo>
                <a:lnTo>
                  <a:pt x="97073" y="402837"/>
                </a:lnTo>
                <a:lnTo>
                  <a:pt x="64484" y="375951"/>
                </a:lnTo>
                <a:lnTo>
                  <a:pt x="37598" y="343362"/>
                </a:lnTo>
                <a:lnTo>
                  <a:pt x="17299" y="305954"/>
                </a:lnTo>
                <a:lnTo>
                  <a:pt x="4472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29889" y="2647442"/>
            <a:ext cx="222503" cy="356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TextShape 1">
            <a:extLst>
              <a:ext uri="{FF2B5EF4-FFF2-40B4-BE49-F238E27FC236}">
                <a16:creationId xmlns:a16="http://schemas.microsoft.com/office/drawing/2014/main" id="{D6183DAB-E45A-D74A-9A00-D2F56C6DBE8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244652-5C15-0C4F-B703-B258162DDB97}"/>
              </a:ext>
            </a:extLst>
          </p:cNvPr>
          <p:cNvSpPr txBox="1"/>
          <p:nvPr/>
        </p:nvSpPr>
        <p:spPr>
          <a:xfrm>
            <a:off x="5310769" y="4417244"/>
            <a:ext cx="2712061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tree of clusters is called </a:t>
            </a:r>
            <a:r>
              <a:rPr lang="en-US" sz="1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endParaRPr lang="en-US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TextShape 2">
            <a:extLst>
              <a:ext uri="{FF2B5EF4-FFF2-40B4-BE49-F238E27FC236}">
                <a16:creationId xmlns:a16="http://schemas.microsoft.com/office/drawing/2014/main" id="{B0B26784-2C28-2940-AF57-C841F3E94702}"/>
              </a:ext>
            </a:extLst>
          </p:cNvPr>
          <p:cNvSpPr txBox="1"/>
          <p:nvPr/>
        </p:nvSpPr>
        <p:spPr>
          <a:xfrm>
            <a:off x="4889753" y="992107"/>
            <a:ext cx="4155058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</p:txBody>
      </p:sp>
      <p:sp>
        <p:nvSpPr>
          <p:cNvPr id="64" name="object 23">
            <a:extLst>
              <a:ext uri="{FF2B5EF4-FFF2-40B4-BE49-F238E27FC236}">
                <a16:creationId xmlns:a16="http://schemas.microsoft.com/office/drawing/2014/main" id="{D3C0922A-B42F-4048-9329-6ADC6C7D7E4C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>
            <a:extLst>
              <a:ext uri="{FF2B5EF4-FFF2-40B4-BE49-F238E27FC236}">
                <a16:creationId xmlns:a16="http://schemas.microsoft.com/office/drawing/2014/main" id="{CE5E3791-98DE-4C4B-A9CC-D91FA6F5069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40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19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29789"/>
            <a:ext cx="299313" cy="35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220218" y="0"/>
                </a:moveTo>
                <a:lnTo>
                  <a:pt x="175834" y="4460"/>
                </a:lnTo>
                <a:lnTo>
                  <a:pt x="134497" y="17252"/>
                </a:lnTo>
                <a:lnTo>
                  <a:pt x="97089" y="37491"/>
                </a:lnTo>
                <a:lnTo>
                  <a:pt x="64498" y="64293"/>
                </a:lnTo>
                <a:lnTo>
                  <a:pt x="37608" y="96775"/>
                </a:lnTo>
                <a:lnTo>
                  <a:pt x="17305" y="134052"/>
                </a:lnTo>
                <a:lnTo>
                  <a:pt x="4473" y="175240"/>
                </a:lnTo>
                <a:lnTo>
                  <a:pt x="0" y="219456"/>
                </a:lnTo>
                <a:lnTo>
                  <a:pt x="4473" y="263671"/>
                </a:lnTo>
                <a:lnTo>
                  <a:pt x="17305" y="304859"/>
                </a:lnTo>
                <a:lnTo>
                  <a:pt x="37608" y="342136"/>
                </a:lnTo>
                <a:lnTo>
                  <a:pt x="64498" y="374618"/>
                </a:lnTo>
                <a:lnTo>
                  <a:pt x="97089" y="401420"/>
                </a:lnTo>
                <a:lnTo>
                  <a:pt x="134497" y="421659"/>
                </a:lnTo>
                <a:lnTo>
                  <a:pt x="175834" y="434451"/>
                </a:lnTo>
                <a:lnTo>
                  <a:pt x="220218" y="438912"/>
                </a:lnTo>
                <a:lnTo>
                  <a:pt x="264601" y="434451"/>
                </a:lnTo>
                <a:lnTo>
                  <a:pt x="305938" y="421659"/>
                </a:lnTo>
                <a:lnTo>
                  <a:pt x="343346" y="401420"/>
                </a:lnTo>
                <a:lnTo>
                  <a:pt x="375937" y="374618"/>
                </a:lnTo>
                <a:lnTo>
                  <a:pt x="402827" y="342136"/>
                </a:lnTo>
                <a:lnTo>
                  <a:pt x="423130" y="304859"/>
                </a:lnTo>
                <a:lnTo>
                  <a:pt x="435962" y="263671"/>
                </a:lnTo>
                <a:lnTo>
                  <a:pt x="440436" y="219456"/>
                </a:lnTo>
                <a:lnTo>
                  <a:pt x="435962" y="175240"/>
                </a:lnTo>
                <a:lnTo>
                  <a:pt x="423130" y="134052"/>
                </a:lnTo>
                <a:lnTo>
                  <a:pt x="402827" y="96775"/>
                </a:lnTo>
                <a:lnTo>
                  <a:pt x="375937" y="64293"/>
                </a:lnTo>
                <a:lnTo>
                  <a:pt x="343346" y="37491"/>
                </a:lnTo>
                <a:lnTo>
                  <a:pt x="305938" y="17252"/>
                </a:lnTo>
                <a:lnTo>
                  <a:pt x="26460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022" y="3086861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90" h="439420">
                <a:moveTo>
                  <a:pt x="0" y="219456"/>
                </a:moveTo>
                <a:lnTo>
                  <a:pt x="4473" y="175240"/>
                </a:lnTo>
                <a:lnTo>
                  <a:pt x="17305" y="134052"/>
                </a:lnTo>
                <a:lnTo>
                  <a:pt x="37608" y="96775"/>
                </a:lnTo>
                <a:lnTo>
                  <a:pt x="64498" y="64293"/>
                </a:lnTo>
                <a:lnTo>
                  <a:pt x="97089" y="37491"/>
                </a:lnTo>
                <a:lnTo>
                  <a:pt x="134497" y="17252"/>
                </a:lnTo>
                <a:lnTo>
                  <a:pt x="175834" y="4460"/>
                </a:lnTo>
                <a:lnTo>
                  <a:pt x="220218" y="0"/>
                </a:lnTo>
                <a:lnTo>
                  <a:pt x="264601" y="4460"/>
                </a:lnTo>
                <a:lnTo>
                  <a:pt x="305938" y="17252"/>
                </a:lnTo>
                <a:lnTo>
                  <a:pt x="343346" y="37491"/>
                </a:lnTo>
                <a:lnTo>
                  <a:pt x="375937" y="64293"/>
                </a:lnTo>
                <a:lnTo>
                  <a:pt x="402827" y="96775"/>
                </a:lnTo>
                <a:lnTo>
                  <a:pt x="423130" y="134052"/>
                </a:lnTo>
                <a:lnTo>
                  <a:pt x="435962" y="175240"/>
                </a:lnTo>
                <a:lnTo>
                  <a:pt x="440436" y="219456"/>
                </a:lnTo>
                <a:lnTo>
                  <a:pt x="435962" y="263671"/>
                </a:lnTo>
                <a:lnTo>
                  <a:pt x="423130" y="304859"/>
                </a:lnTo>
                <a:lnTo>
                  <a:pt x="402827" y="342136"/>
                </a:lnTo>
                <a:lnTo>
                  <a:pt x="375937" y="374618"/>
                </a:lnTo>
                <a:lnTo>
                  <a:pt x="343346" y="401420"/>
                </a:lnTo>
                <a:lnTo>
                  <a:pt x="305938" y="421659"/>
                </a:lnTo>
                <a:lnTo>
                  <a:pt x="264601" y="434451"/>
                </a:lnTo>
                <a:lnTo>
                  <a:pt x="220218" y="438912"/>
                </a:lnTo>
                <a:lnTo>
                  <a:pt x="175834" y="434451"/>
                </a:lnTo>
                <a:lnTo>
                  <a:pt x="134497" y="421659"/>
                </a:lnTo>
                <a:lnTo>
                  <a:pt x="97089" y="401420"/>
                </a:lnTo>
                <a:lnTo>
                  <a:pt x="64498" y="374618"/>
                </a:lnTo>
                <a:lnTo>
                  <a:pt x="37608" y="342136"/>
                </a:lnTo>
                <a:lnTo>
                  <a:pt x="17305" y="304859"/>
                </a:lnTo>
                <a:lnTo>
                  <a:pt x="4473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6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09977" y="2297429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6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6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54885" y="2356053"/>
            <a:ext cx="295656" cy="356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91129" y="3383610"/>
            <a:ext cx="219456" cy="356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5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5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97046" y="2273045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5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5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39540" y="2331085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6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8217" y="2590038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6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32302" y="264845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01590" y="2445257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51525" y="4473549"/>
            <a:ext cx="1728724" cy="1478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51525" y="4595469"/>
            <a:ext cx="1077912" cy="1478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86320" y="4598517"/>
            <a:ext cx="676655" cy="1463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18952A2D-BCE2-4146-A6C3-2768EBCB94DF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F0FCED91-F6BE-BD41-BD31-E0F586986A4F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1" name="object 23">
            <a:extLst>
              <a:ext uri="{FF2B5EF4-FFF2-40B4-BE49-F238E27FC236}">
                <a16:creationId xmlns:a16="http://schemas.microsoft.com/office/drawing/2014/main" id="{DC6ECA79-72A5-D847-BEC6-A9C9460F89DE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20">
            <a:extLst>
              <a:ext uri="{FF2B5EF4-FFF2-40B4-BE49-F238E27FC236}">
                <a16:creationId xmlns:a16="http://schemas.microsoft.com/office/drawing/2014/main" id="{F8ECB2D2-0A0D-4240-AA36-1ECEB89829F7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0332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6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9066" y="2571750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6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779" y="2630119"/>
            <a:ext cx="298703" cy="356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5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1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1" y="219455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0902" y="330784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5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1" y="219455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1"/>
                </a:lnTo>
                <a:lnTo>
                  <a:pt x="175229" y="434451"/>
                </a:lnTo>
                <a:lnTo>
                  <a:pt x="134036" y="421659"/>
                </a:lnTo>
                <a:lnTo>
                  <a:pt x="96758" y="401420"/>
                </a:lnTo>
                <a:lnTo>
                  <a:pt x="64279" y="374618"/>
                </a:lnTo>
                <a:lnTo>
                  <a:pt x="37481" y="342136"/>
                </a:lnTo>
                <a:lnTo>
                  <a:pt x="17246" y="304859"/>
                </a:lnTo>
                <a:lnTo>
                  <a:pt x="4458" y="263671"/>
                </a:lnTo>
                <a:lnTo>
                  <a:pt x="0" y="219455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219456" y="0"/>
                </a:moveTo>
                <a:lnTo>
                  <a:pt x="175229" y="4472"/>
                </a:lnTo>
                <a:lnTo>
                  <a:pt x="134036" y="17299"/>
                </a:lnTo>
                <a:lnTo>
                  <a:pt x="96758" y="37598"/>
                </a:lnTo>
                <a:lnTo>
                  <a:pt x="64279" y="64484"/>
                </a:lnTo>
                <a:lnTo>
                  <a:pt x="37481" y="97073"/>
                </a:lnTo>
                <a:lnTo>
                  <a:pt x="17246" y="134481"/>
                </a:lnTo>
                <a:lnTo>
                  <a:pt x="4458" y="175824"/>
                </a:lnTo>
                <a:lnTo>
                  <a:pt x="0" y="220218"/>
                </a:lnTo>
                <a:lnTo>
                  <a:pt x="4458" y="264611"/>
                </a:lnTo>
                <a:lnTo>
                  <a:pt x="17246" y="305954"/>
                </a:lnTo>
                <a:lnTo>
                  <a:pt x="37481" y="343362"/>
                </a:lnTo>
                <a:lnTo>
                  <a:pt x="64279" y="375951"/>
                </a:lnTo>
                <a:lnTo>
                  <a:pt x="96758" y="402837"/>
                </a:lnTo>
                <a:lnTo>
                  <a:pt x="134036" y="423136"/>
                </a:lnTo>
                <a:lnTo>
                  <a:pt x="175229" y="435963"/>
                </a:lnTo>
                <a:lnTo>
                  <a:pt x="219456" y="440435"/>
                </a:lnTo>
                <a:lnTo>
                  <a:pt x="263682" y="435963"/>
                </a:lnTo>
                <a:lnTo>
                  <a:pt x="304875" y="423136"/>
                </a:lnTo>
                <a:lnTo>
                  <a:pt x="342153" y="402837"/>
                </a:lnTo>
                <a:lnTo>
                  <a:pt x="374632" y="375951"/>
                </a:lnTo>
                <a:lnTo>
                  <a:pt x="401430" y="343362"/>
                </a:lnTo>
                <a:lnTo>
                  <a:pt x="421665" y="305954"/>
                </a:lnTo>
                <a:lnTo>
                  <a:pt x="434453" y="264611"/>
                </a:lnTo>
                <a:lnTo>
                  <a:pt x="438912" y="220218"/>
                </a:lnTo>
                <a:lnTo>
                  <a:pt x="434453" y="175824"/>
                </a:lnTo>
                <a:lnTo>
                  <a:pt x="421665" y="134481"/>
                </a:lnTo>
                <a:lnTo>
                  <a:pt x="401430" y="97073"/>
                </a:lnTo>
                <a:lnTo>
                  <a:pt x="374632" y="64484"/>
                </a:lnTo>
                <a:lnTo>
                  <a:pt x="342153" y="37598"/>
                </a:lnTo>
                <a:lnTo>
                  <a:pt x="304875" y="17299"/>
                </a:lnTo>
                <a:lnTo>
                  <a:pt x="263682" y="4472"/>
                </a:lnTo>
                <a:lnTo>
                  <a:pt x="219456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022" y="3086861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19" h="440689">
                <a:moveTo>
                  <a:pt x="0" y="220218"/>
                </a:moveTo>
                <a:lnTo>
                  <a:pt x="4458" y="175824"/>
                </a:lnTo>
                <a:lnTo>
                  <a:pt x="17246" y="134481"/>
                </a:lnTo>
                <a:lnTo>
                  <a:pt x="37481" y="97073"/>
                </a:lnTo>
                <a:lnTo>
                  <a:pt x="64279" y="64484"/>
                </a:lnTo>
                <a:lnTo>
                  <a:pt x="96758" y="37598"/>
                </a:lnTo>
                <a:lnTo>
                  <a:pt x="134036" y="17299"/>
                </a:lnTo>
                <a:lnTo>
                  <a:pt x="175229" y="4472"/>
                </a:lnTo>
                <a:lnTo>
                  <a:pt x="219456" y="0"/>
                </a:lnTo>
                <a:lnTo>
                  <a:pt x="263682" y="4472"/>
                </a:lnTo>
                <a:lnTo>
                  <a:pt x="304875" y="17299"/>
                </a:lnTo>
                <a:lnTo>
                  <a:pt x="342153" y="37598"/>
                </a:lnTo>
                <a:lnTo>
                  <a:pt x="374632" y="64484"/>
                </a:lnTo>
                <a:lnTo>
                  <a:pt x="401430" y="97073"/>
                </a:lnTo>
                <a:lnTo>
                  <a:pt x="421665" y="134481"/>
                </a:lnTo>
                <a:lnTo>
                  <a:pt x="434453" y="175824"/>
                </a:lnTo>
                <a:lnTo>
                  <a:pt x="438912" y="220218"/>
                </a:lnTo>
                <a:lnTo>
                  <a:pt x="434453" y="264611"/>
                </a:lnTo>
                <a:lnTo>
                  <a:pt x="421665" y="305954"/>
                </a:lnTo>
                <a:lnTo>
                  <a:pt x="401430" y="343362"/>
                </a:lnTo>
                <a:lnTo>
                  <a:pt x="374632" y="375951"/>
                </a:lnTo>
                <a:lnTo>
                  <a:pt x="342153" y="402837"/>
                </a:lnTo>
                <a:lnTo>
                  <a:pt x="304875" y="423136"/>
                </a:lnTo>
                <a:lnTo>
                  <a:pt x="263682" y="435963"/>
                </a:lnTo>
                <a:lnTo>
                  <a:pt x="219456" y="440435"/>
                </a:lnTo>
                <a:lnTo>
                  <a:pt x="175229" y="435963"/>
                </a:lnTo>
                <a:lnTo>
                  <a:pt x="134036" y="423136"/>
                </a:lnTo>
                <a:lnTo>
                  <a:pt x="96758" y="402837"/>
                </a:lnTo>
                <a:lnTo>
                  <a:pt x="64279" y="375951"/>
                </a:lnTo>
                <a:lnTo>
                  <a:pt x="37481" y="343362"/>
                </a:lnTo>
                <a:lnTo>
                  <a:pt x="17246" y="305954"/>
                </a:lnTo>
                <a:lnTo>
                  <a:pt x="4458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220218" y="0"/>
                </a:moveTo>
                <a:lnTo>
                  <a:pt x="175824" y="4460"/>
                </a:lnTo>
                <a:lnTo>
                  <a:pt x="134481" y="17252"/>
                </a:lnTo>
                <a:lnTo>
                  <a:pt x="97073" y="37491"/>
                </a:lnTo>
                <a:lnTo>
                  <a:pt x="64484" y="64293"/>
                </a:lnTo>
                <a:lnTo>
                  <a:pt x="37598" y="96775"/>
                </a:lnTo>
                <a:lnTo>
                  <a:pt x="17299" y="134052"/>
                </a:lnTo>
                <a:lnTo>
                  <a:pt x="4472" y="175240"/>
                </a:lnTo>
                <a:lnTo>
                  <a:pt x="0" y="219456"/>
                </a:lnTo>
                <a:lnTo>
                  <a:pt x="4472" y="263671"/>
                </a:lnTo>
                <a:lnTo>
                  <a:pt x="17299" y="304859"/>
                </a:lnTo>
                <a:lnTo>
                  <a:pt x="37598" y="342136"/>
                </a:lnTo>
                <a:lnTo>
                  <a:pt x="64484" y="374618"/>
                </a:lnTo>
                <a:lnTo>
                  <a:pt x="97073" y="401420"/>
                </a:lnTo>
                <a:lnTo>
                  <a:pt x="134481" y="421659"/>
                </a:lnTo>
                <a:lnTo>
                  <a:pt x="175824" y="434451"/>
                </a:lnTo>
                <a:lnTo>
                  <a:pt x="220218" y="438912"/>
                </a:lnTo>
                <a:lnTo>
                  <a:pt x="264611" y="434451"/>
                </a:lnTo>
                <a:lnTo>
                  <a:pt x="305954" y="421659"/>
                </a:lnTo>
                <a:lnTo>
                  <a:pt x="343362" y="401420"/>
                </a:lnTo>
                <a:lnTo>
                  <a:pt x="375951" y="374618"/>
                </a:lnTo>
                <a:lnTo>
                  <a:pt x="402837" y="342136"/>
                </a:lnTo>
                <a:lnTo>
                  <a:pt x="423136" y="304859"/>
                </a:lnTo>
                <a:lnTo>
                  <a:pt x="435963" y="263671"/>
                </a:lnTo>
                <a:lnTo>
                  <a:pt x="440435" y="219456"/>
                </a:lnTo>
                <a:lnTo>
                  <a:pt x="435963" y="175240"/>
                </a:lnTo>
                <a:lnTo>
                  <a:pt x="423136" y="134052"/>
                </a:lnTo>
                <a:lnTo>
                  <a:pt x="402837" y="96775"/>
                </a:lnTo>
                <a:lnTo>
                  <a:pt x="375951" y="64293"/>
                </a:lnTo>
                <a:lnTo>
                  <a:pt x="343362" y="37491"/>
                </a:lnTo>
                <a:lnTo>
                  <a:pt x="305954" y="17252"/>
                </a:lnTo>
                <a:lnTo>
                  <a:pt x="264611" y="4460"/>
                </a:lnTo>
                <a:lnTo>
                  <a:pt x="22021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08454" y="2298954"/>
            <a:ext cx="440690" cy="439420"/>
          </a:xfrm>
          <a:custGeom>
            <a:avLst/>
            <a:gdLst/>
            <a:ahLst/>
            <a:cxnLst/>
            <a:rect l="l" t="t" r="r" b="b"/>
            <a:pathLst>
              <a:path w="440689" h="439419">
                <a:moveTo>
                  <a:pt x="0" y="219456"/>
                </a:moveTo>
                <a:lnTo>
                  <a:pt x="4472" y="175240"/>
                </a:lnTo>
                <a:lnTo>
                  <a:pt x="17299" y="134052"/>
                </a:lnTo>
                <a:lnTo>
                  <a:pt x="37598" y="96775"/>
                </a:lnTo>
                <a:lnTo>
                  <a:pt x="64484" y="64293"/>
                </a:lnTo>
                <a:lnTo>
                  <a:pt x="97073" y="37491"/>
                </a:lnTo>
                <a:lnTo>
                  <a:pt x="134481" y="17252"/>
                </a:lnTo>
                <a:lnTo>
                  <a:pt x="175824" y="4460"/>
                </a:lnTo>
                <a:lnTo>
                  <a:pt x="220218" y="0"/>
                </a:lnTo>
                <a:lnTo>
                  <a:pt x="264611" y="4460"/>
                </a:lnTo>
                <a:lnTo>
                  <a:pt x="305954" y="17252"/>
                </a:lnTo>
                <a:lnTo>
                  <a:pt x="343362" y="37491"/>
                </a:lnTo>
                <a:lnTo>
                  <a:pt x="375951" y="64293"/>
                </a:lnTo>
                <a:lnTo>
                  <a:pt x="402837" y="96775"/>
                </a:lnTo>
                <a:lnTo>
                  <a:pt x="423136" y="134052"/>
                </a:lnTo>
                <a:lnTo>
                  <a:pt x="435963" y="175240"/>
                </a:lnTo>
                <a:lnTo>
                  <a:pt x="440435" y="219456"/>
                </a:lnTo>
                <a:lnTo>
                  <a:pt x="435963" y="263671"/>
                </a:lnTo>
                <a:lnTo>
                  <a:pt x="423136" y="304859"/>
                </a:lnTo>
                <a:lnTo>
                  <a:pt x="402837" y="342136"/>
                </a:lnTo>
                <a:lnTo>
                  <a:pt x="375951" y="374618"/>
                </a:lnTo>
                <a:lnTo>
                  <a:pt x="343362" y="401420"/>
                </a:lnTo>
                <a:lnTo>
                  <a:pt x="305954" y="421659"/>
                </a:lnTo>
                <a:lnTo>
                  <a:pt x="264611" y="434451"/>
                </a:lnTo>
                <a:lnTo>
                  <a:pt x="220218" y="438912"/>
                </a:lnTo>
                <a:lnTo>
                  <a:pt x="175824" y="434451"/>
                </a:lnTo>
                <a:lnTo>
                  <a:pt x="134481" y="421659"/>
                </a:lnTo>
                <a:lnTo>
                  <a:pt x="97073" y="401420"/>
                </a:lnTo>
                <a:lnTo>
                  <a:pt x="64484" y="374618"/>
                </a:lnTo>
                <a:lnTo>
                  <a:pt x="37598" y="342136"/>
                </a:lnTo>
                <a:lnTo>
                  <a:pt x="17299" y="304859"/>
                </a:lnTo>
                <a:lnTo>
                  <a:pt x="4472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54630" y="2356992"/>
            <a:ext cx="295656" cy="35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7554" y="3326129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90748" y="3384803"/>
            <a:ext cx="219456" cy="356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219455" y="0"/>
                </a:moveTo>
                <a:lnTo>
                  <a:pt x="175240" y="4472"/>
                </a:lnTo>
                <a:lnTo>
                  <a:pt x="134052" y="17299"/>
                </a:lnTo>
                <a:lnTo>
                  <a:pt x="96775" y="37598"/>
                </a:lnTo>
                <a:lnTo>
                  <a:pt x="64293" y="64484"/>
                </a:lnTo>
                <a:lnTo>
                  <a:pt x="37491" y="97073"/>
                </a:lnTo>
                <a:lnTo>
                  <a:pt x="17252" y="134481"/>
                </a:lnTo>
                <a:lnTo>
                  <a:pt x="4460" y="175824"/>
                </a:lnTo>
                <a:lnTo>
                  <a:pt x="0" y="220218"/>
                </a:lnTo>
                <a:lnTo>
                  <a:pt x="4460" y="264611"/>
                </a:lnTo>
                <a:lnTo>
                  <a:pt x="17252" y="305954"/>
                </a:lnTo>
                <a:lnTo>
                  <a:pt x="37491" y="343362"/>
                </a:lnTo>
                <a:lnTo>
                  <a:pt x="64293" y="375951"/>
                </a:lnTo>
                <a:lnTo>
                  <a:pt x="96775" y="402837"/>
                </a:lnTo>
                <a:lnTo>
                  <a:pt x="134052" y="423136"/>
                </a:lnTo>
                <a:lnTo>
                  <a:pt x="175240" y="435963"/>
                </a:lnTo>
                <a:lnTo>
                  <a:pt x="219455" y="440436"/>
                </a:lnTo>
                <a:lnTo>
                  <a:pt x="263671" y="435963"/>
                </a:lnTo>
                <a:lnTo>
                  <a:pt x="304859" y="423136"/>
                </a:lnTo>
                <a:lnTo>
                  <a:pt x="342136" y="402837"/>
                </a:lnTo>
                <a:lnTo>
                  <a:pt x="374618" y="375951"/>
                </a:lnTo>
                <a:lnTo>
                  <a:pt x="401420" y="343362"/>
                </a:lnTo>
                <a:lnTo>
                  <a:pt x="421659" y="305954"/>
                </a:lnTo>
                <a:lnTo>
                  <a:pt x="434451" y="264611"/>
                </a:lnTo>
                <a:lnTo>
                  <a:pt x="438912" y="220218"/>
                </a:lnTo>
                <a:lnTo>
                  <a:pt x="434451" y="175824"/>
                </a:lnTo>
                <a:lnTo>
                  <a:pt x="421659" y="134481"/>
                </a:lnTo>
                <a:lnTo>
                  <a:pt x="401420" y="97073"/>
                </a:lnTo>
                <a:lnTo>
                  <a:pt x="374618" y="64484"/>
                </a:lnTo>
                <a:lnTo>
                  <a:pt x="342136" y="37598"/>
                </a:lnTo>
                <a:lnTo>
                  <a:pt x="304859" y="17299"/>
                </a:lnTo>
                <a:lnTo>
                  <a:pt x="263671" y="4472"/>
                </a:lnTo>
                <a:lnTo>
                  <a:pt x="21945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97046" y="2273045"/>
            <a:ext cx="439420" cy="440690"/>
          </a:xfrm>
          <a:custGeom>
            <a:avLst/>
            <a:gdLst/>
            <a:ahLst/>
            <a:cxnLst/>
            <a:rect l="l" t="t" r="r" b="b"/>
            <a:pathLst>
              <a:path w="439420" h="440689">
                <a:moveTo>
                  <a:pt x="0" y="220218"/>
                </a:moveTo>
                <a:lnTo>
                  <a:pt x="4460" y="175824"/>
                </a:lnTo>
                <a:lnTo>
                  <a:pt x="17252" y="134481"/>
                </a:lnTo>
                <a:lnTo>
                  <a:pt x="37491" y="97073"/>
                </a:lnTo>
                <a:lnTo>
                  <a:pt x="64293" y="64484"/>
                </a:lnTo>
                <a:lnTo>
                  <a:pt x="96775" y="37598"/>
                </a:lnTo>
                <a:lnTo>
                  <a:pt x="134052" y="17299"/>
                </a:lnTo>
                <a:lnTo>
                  <a:pt x="175240" y="4472"/>
                </a:lnTo>
                <a:lnTo>
                  <a:pt x="219455" y="0"/>
                </a:lnTo>
                <a:lnTo>
                  <a:pt x="263671" y="4472"/>
                </a:lnTo>
                <a:lnTo>
                  <a:pt x="304859" y="17299"/>
                </a:lnTo>
                <a:lnTo>
                  <a:pt x="342136" y="37598"/>
                </a:lnTo>
                <a:lnTo>
                  <a:pt x="374618" y="64484"/>
                </a:lnTo>
                <a:lnTo>
                  <a:pt x="401420" y="97073"/>
                </a:lnTo>
                <a:lnTo>
                  <a:pt x="421659" y="134481"/>
                </a:lnTo>
                <a:lnTo>
                  <a:pt x="434451" y="175824"/>
                </a:lnTo>
                <a:lnTo>
                  <a:pt x="438912" y="220218"/>
                </a:lnTo>
                <a:lnTo>
                  <a:pt x="434451" y="264611"/>
                </a:lnTo>
                <a:lnTo>
                  <a:pt x="421659" y="305954"/>
                </a:lnTo>
                <a:lnTo>
                  <a:pt x="401420" y="343362"/>
                </a:lnTo>
                <a:lnTo>
                  <a:pt x="374618" y="375951"/>
                </a:lnTo>
                <a:lnTo>
                  <a:pt x="342136" y="402837"/>
                </a:lnTo>
                <a:lnTo>
                  <a:pt x="304859" y="423136"/>
                </a:lnTo>
                <a:lnTo>
                  <a:pt x="263671" y="435963"/>
                </a:lnTo>
                <a:lnTo>
                  <a:pt x="219455" y="440436"/>
                </a:lnTo>
                <a:lnTo>
                  <a:pt x="175240" y="435963"/>
                </a:lnTo>
                <a:lnTo>
                  <a:pt x="134052" y="423136"/>
                </a:lnTo>
                <a:lnTo>
                  <a:pt x="96775" y="402837"/>
                </a:lnTo>
                <a:lnTo>
                  <a:pt x="64293" y="375951"/>
                </a:lnTo>
                <a:lnTo>
                  <a:pt x="37491" y="343362"/>
                </a:lnTo>
                <a:lnTo>
                  <a:pt x="17252" y="305954"/>
                </a:lnTo>
                <a:lnTo>
                  <a:pt x="4460" y="264611"/>
                </a:lnTo>
                <a:lnTo>
                  <a:pt x="0" y="220218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39285" y="2331720"/>
            <a:ext cx="307848" cy="356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219456" y="0"/>
                </a:moveTo>
                <a:lnTo>
                  <a:pt x="175240" y="4460"/>
                </a:lnTo>
                <a:lnTo>
                  <a:pt x="134052" y="17252"/>
                </a:lnTo>
                <a:lnTo>
                  <a:pt x="96775" y="37491"/>
                </a:lnTo>
                <a:lnTo>
                  <a:pt x="64293" y="64293"/>
                </a:lnTo>
                <a:lnTo>
                  <a:pt x="37491" y="96775"/>
                </a:lnTo>
                <a:lnTo>
                  <a:pt x="17252" y="134052"/>
                </a:lnTo>
                <a:lnTo>
                  <a:pt x="4460" y="175240"/>
                </a:lnTo>
                <a:lnTo>
                  <a:pt x="0" y="219456"/>
                </a:lnTo>
                <a:lnTo>
                  <a:pt x="4460" y="263671"/>
                </a:lnTo>
                <a:lnTo>
                  <a:pt x="17252" y="304859"/>
                </a:lnTo>
                <a:lnTo>
                  <a:pt x="37491" y="342136"/>
                </a:lnTo>
                <a:lnTo>
                  <a:pt x="64293" y="374618"/>
                </a:lnTo>
                <a:lnTo>
                  <a:pt x="96775" y="401420"/>
                </a:lnTo>
                <a:lnTo>
                  <a:pt x="134052" y="421659"/>
                </a:lnTo>
                <a:lnTo>
                  <a:pt x="175240" y="434451"/>
                </a:lnTo>
                <a:lnTo>
                  <a:pt x="219456" y="438912"/>
                </a:lnTo>
                <a:lnTo>
                  <a:pt x="263671" y="434451"/>
                </a:lnTo>
                <a:lnTo>
                  <a:pt x="304859" y="421659"/>
                </a:lnTo>
                <a:lnTo>
                  <a:pt x="342136" y="401420"/>
                </a:lnTo>
                <a:lnTo>
                  <a:pt x="374618" y="374618"/>
                </a:lnTo>
                <a:lnTo>
                  <a:pt x="401420" y="342136"/>
                </a:lnTo>
                <a:lnTo>
                  <a:pt x="421659" y="304859"/>
                </a:lnTo>
                <a:lnTo>
                  <a:pt x="434451" y="263671"/>
                </a:lnTo>
                <a:lnTo>
                  <a:pt x="438912" y="219456"/>
                </a:lnTo>
                <a:lnTo>
                  <a:pt x="434451" y="175240"/>
                </a:lnTo>
                <a:lnTo>
                  <a:pt x="421659" y="134052"/>
                </a:lnTo>
                <a:lnTo>
                  <a:pt x="401420" y="96775"/>
                </a:lnTo>
                <a:lnTo>
                  <a:pt x="374618" y="64293"/>
                </a:lnTo>
                <a:lnTo>
                  <a:pt x="342136" y="37491"/>
                </a:lnTo>
                <a:lnTo>
                  <a:pt x="304859" y="17252"/>
                </a:lnTo>
                <a:lnTo>
                  <a:pt x="263671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68217" y="2591561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19">
                <a:moveTo>
                  <a:pt x="0" y="219456"/>
                </a:moveTo>
                <a:lnTo>
                  <a:pt x="4460" y="175240"/>
                </a:lnTo>
                <a:lnTo>
                  <a:pt x="17252" y="134052"/>
                </a:lnTo>
                <a:lnTo>
                  <a:pt x="37491" y="96775"/>
                </a:lnTo>
                <a:lnTo>
                  <a:pt x="64293" y="64293"/>
                </a:lnTo>
                <a:lnTo>
                  <a:pt x="96775" y="37491"/>
                </a:lnTo>
                <a:lnTo>
                  <a:pt x="134052" y="17252"/>
                </a:lnTo>
                <a:lnTo>
                  <a:pt x="175240" y="4460"/>
                </a:lnTo>
                <a:lnTo>
                  <a:pt x="219456" y="0"/>
                </a:lnTo>
                <a:lnTo>
                  <a:pt x="263671" y="4460"/>
                </a:lnTo>
                <a:lnTo>
                  <a:pt x="304859" y="17252"/>
                </a:lnTo>
                <a:lnTo>
                  <a:pt x="342136" y="37491"/>
                </a:lnTo>
                <a:lnTo>
                  <a:pt x="374618" y="64293"/>
                </a:lnTo>
                <a:lnTo>
                  <a:pt x="401420" y="96775"/>
                </a:lnTo>
                <a:lnTo>
                  <a:pt x="421659" y="134052"/>
                </a:lnTo>
                <a:lnTo>
                  <a:pt x="434451" y="175240"/>
                </a:lnTo>
                <a:lnTo>
                  <a:pt x="438912" y="219456"/>
                </a:lnTo>
                <a:lnTo>
                  <a:pt x="434451" y="263671"/>
                </a:lnTo>
                <a:lnTo>
                  <a:pt x="421659" y="304859"/>
                </a:lnTo>
                <a:lnTo>
                  <a:pt x="401420" y="342136"/>
                </a:lnTo>
                <a:lnTo>
                  <a:pt x="374618" y="374618"/>
                </a:lnTo>
                <a:lnTo>
                  <a:pt x="342136" y="401420"/>
                </a:lnTo>
                <a:lnTo>
                  <a:pt x="304859" y="421659"/>
                </a:lnTo>
                <a:lnTo>
                  <a:pt x="263671" y="434451"/>
                </a:lnTo>
                <a:lnTo>
                  <a:pt x="219456" y="438912"/>
                </a:lnTo>
                <a:lnTo>
                  <a:pt x="175240" y="434451"/>
                </a:lnTo>
                <a:lnTo>
                  <a:pt x="134052" y="421659"/>
                </a:lnTo>
                <a:lnTo>
                  <a:pt x="96775" y="401420"/>
                </a:lnTo>
                <a:lnTo>
                  <a:pt x="64293" y="374618"/>
                </a:lnTo>
                <a:lnTo>
                  <a:pt x="37491" y="342136"/>
                </a:lnTo>
                <a:lnTo>
                  <a:pt x="17252" y="304859"/>
                </a:lnTo>
                <a:lnTo>
                  <a:pt x="4460" y="263671"/>
                </a:lnTo>
                <a:lnTo>
                  <a:pt x="0" y="219456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32047" y="2649347"/>
            <a:ext cx="222503" cy="3566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30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7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01590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30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7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19446" y="3987088"/>
            <a:ext cx="204215" cy="2682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67934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9346" y="3987088"/>
            <a:ext cx="186537" cy="268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4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32753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5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4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42990" y="3987088"/>
            <a:ext cx="234696" cy="2682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4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30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4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8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97573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4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8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4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30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13270" y="3987088"/>
            <a:ext cx="216407" cy="2682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63918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093966" y="3987088"/>
            <a:ext cx="155448" cy="2682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169163" y="0"/>
                </a:moveTo>
                <a:lnTo>
                  <a:pt x="124177" y="6043"/>
                </a:lnTo>
                <a:lnTo>
                  <a:pt x="83763" y="23097"/>
                </a:lnTo>
                <a:lnTo>
                  <a:pt x="49529" y="49549"/>
                </a:lnTo>
                <a:lnTo>
                  <a:pt x="23085" y="83786"/>
                </a:lnTo>
                <a:lnTo>
                  <a:pt x="6039" y="124195"/>
                </a:lnTo>
                <a:lnTo>
                  <a:pt x="0" y="169164"/>
                </a:lnTo>
                <a:lnTo>
                  <a:pt x="6039" y="214132"/>
                </a:lnTo>
                <a:lnTo>
                  <a:pt x="23085" y="254541"/>
                </a:lnTo>
                <a:lnTo>
                  <a:pt x="49529" y="288778"/>
                </a:lnTo>
                <a:lnTo>
                  <a:pt x="83763" y="315230"/>
                </a:lnTo>
                <a:lnTo>
                  <a:pt x="124177" y="332284"/>
                </a:lnTo>
                <a:lnTo>
                  <a:pt x="169163" y="338328"/>
                </a:lnTo>
                <a:lnTo>
                  <a:pt x="214150" y="332284"/>
                </a:lnTo>
                <a:lnTo>
                  <a:pt x="254564" y="315230"/>
                </a:lnTo>
                <a:lnTo>
                  <a:pt x="288798" y="288778"/>
                </a:lnTo>
                <a:lnTo>
                  <a:pt x="315242" y="254541"/>
                </a:lnTo>
                <a:lnTo>
                  <a:pt x="332288" y="214132"/>
                </a:lnTo>
                <a:lnTo>
                  <a:pt x="338327" y="169164"/>
                </a:lnTo>
                <a:lnTo>
                  <a:pt x="332288" y="124195"/>
                </a:lnTo>
                <a:lnTo>
                  <a:pt x="315242" y="83786"/>
                </a:lnTo>
                <a:lnTo>
                  <a:pt x="288797" y="49549"/>
                </a:lnTo>
                <a:lnTo>
                  <a:pt x="254564" y="23097"/>
                </a:lnTo>
                <a:lnTo>
                  <a:pt x="214150" y="6043"/>
                </a:lnTo>
                <a:lnTo>
                  <a:pt x="169163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8738" y="3935729"/>
            <a:ext cx="338455" cy="338455"/>
          </a:xfrm>
          <a:custGeom>
            <a:avLst/>
            <a:gdLst/>
            <a:ahLst/>
            <a:cxnLst/>
            <a:rect l="l" t="t" r="r" b="b"/>
            <a:pathLst>
              <a:path w="338454" h="338454">
                <a:moveTo>
                  <a:pt x="0" y="169164"/>
                </a:moveTo>
                <a:lnTo>
                  <a:pt x="6039" y="124195"/>
                </a:lnTo>
                <a:lnTo>
                  <a:pt x="23085" y="83786"/>
                </a:lnTo>
                <a:lnTo>
                  <a:pt x="49529" y="49549"/>
                </a:lnTo>
                <a:lnTo>
                  <a:pt x="83763" y="23097"/>
                </a:lnTo>
                <a:lnTo>
                  <a:pt x="124177" y="6043"/>
                </a:lnTo>
                <a:lnTo>
                  <a:pt x="169163" y="0"/>
                </a:lnTo>
                <a:lnTo>
                  <a:pt x="214150" y="6043"/>
                </a:lnTo>
                <a:lnTo>
                  <a:pt x="254564" y="23097"/>
                </a:lnTo>
                <a:lnTo>
                  <a:pt x="288797" y="49549"/>
                </a:lnTo>
                <a:lnTo>
                  <a:pt x="315242" y="83786"/>
                </a:lnTo>
                <a:lnTo>
                  <a:pt x="332288" y="124195"/>
                </a:lnTo>
                <a:lnTo>
                  <a:pt x="338327" y="169164"/>
                </a:lnTo>
                <a:lnTo>
                  <a:pt x="332288" y="214132"/>
                </a:lnTo>
                <a:lnTo>
                  <a:pt x="315242" y="254541"/>
                </a:lnTo>
                <a:lnTo>
                  <a:pt x="288798" y="288778"/>
                </a:lnTo>
                <a:lnTo>
                  <a:pt x="254564" y="315230"/>
                </a:lnTo>
                <a:lnTo>
                  <a:pt x="214150" y="332284"/>
                </a:lnTo>
                <a:lnTo>
                  <a:pt x="169163" y="338328"/>
                </a:lnTo>
                <a:lnTo>
                  <a:pt x="124177" y="332284"/>
                </a:lnTo>
                <a:lnTo>
                  <a:pt x="83763" y="315230"/>
                </a:lnTo>
                <a:lnTo>
                  <a:pt x="49529" y="288778"/>
                </a:lnTo>
                <a:lnTo>
                  <a:pt x="23085" y="254541"/>
                </a:lnTo>
                <a:lnTo>
                  <a:pt x="6039" y="214132"/>
                </a:lnTo>
                <a:lnTo>
                  <a:pt x="0" y="169164"/>
                </a:lnTo>
                <a:close/>
              </a:path>
            </a:pathLst>
          </a:custGeom>
          <a:ln w="2590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59929" y="3987088"/>
            <a:ext cx="152400" cy="2682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168401" y="0"/>
                </a:moveTo>
                <a:lnTo>
                  <a:pt x="123648" y="6043"/>
                </a:lnTo>
                <a:lnTo>
                  <a:pt x="83424" y="23097"/>
                </a:lnTo>
                <a:lnTo>
                  <a:pt x="49339" y="49549"/>
                </a:lnTo>
                <a:lnTo>
                  <a:pt x="23001" y="83786"/>
                </a:lnTo>
                <a:lnTo>
                  <a:pt x="6018" y="124195"/>
                </a:lnTo>
                <a:lnTo>
                  <a:pt x="0" y="169164"/>
                </a:lnTo>
                <a:lnTo>
                  <a:pt x="6018" y="214132"/>
                </a:lnTo>
                <a:lnTo>
                  <a:pt x="23001" y="254541"/>
                </a:lnTo>
                <a:lnTo>
                  <a:pt x="49339" y="288778"/>
                </a:lnTo>
                <a:lnTo>
                  <a:pt x="83424" y="315230"/>
                </a:lnTo>
                <a:lnTo>
                  <a:pt x="123648" y="332284"/>
                </a:lnTo>
                <a:lnTo>
                  <a:pt x="168401" y="338328"/>
                </a:lnTo>
                <a:lnTo>
                  <a:pt x="213155" y="332284"/>
                </a:lnTo>
                <a:lnTo>
                  <a:pt x="253379" y="315230"/>
                </a:lnTo>
                <a:lnTo>
                  <a:pt x="287464" y="288778"/>
                </a:lnTo>
                <a:lnTo>
                  <a:pt x="313802" y="254541"/>
                </a:lnTo>
                <a:lnTo>
                  <a:pt x="330785" y="214132"/>
                </a:lnTo>
                <a:lnTo>
                  <a:pt x="336803" y="169164"/>
                </a:lnTo>
                <a:lnTo>
                  <a:pt x="330785" y="124195"/>
                </a:lnTo>
                <a:lnTo>
                  <a:pt x="313802" y="83786"/>
                </a:lnTo>
                <a:lnTo>
                  <a:pt x="287464" y="49549"/>
                </a:lnTo>
                <a:lnTo>
                  <a:pt x="253379" y="23097"/>
                </a:lnTo>
                <a:lnTo>
                  <a:pt x="213155" y="6043"/>
                </a:lnTo>
                <a:lnTo>
                  <a:pt x="1684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895081" y="3935729"/>
            <a:ext cx="337185" cy="338455"/>
          </a:xfrm>
          <a:custGeom>
            <a:avLst/>
            <a:gdLst/>
            <a:ahLst/>
            <a:cxnLst/>
            <a:rect l="l" t="t" r="r" b="b"/>
            <a:pathLst>
              <a:path w="337184" h="338454">
                <a:moveTo>
                  <a:pt x="0" y="169164"/>
                </a:moveTo>
                <a:lnTo>
                  <a:pt x="6018" y="124195"/>
                </a:lnTo>
                <a:lnTo>
                  <a:pt x="23001" y="83786"/>
                </a:lnTo>
                <a:lnTo>
                  <a:pt x="49339" y="49549"/>
                </a:lnTo>
                <a:lnTo>
                  <a:pt x="83424" y="23097"/>
                </a:lnTo>
                <a:lnTo>
                  <a:pt x="123648" y="6043"/>
                </a:lnTo>
                <a:lnTo>
                  <a:pt x="168401" y="0"/>
                </a:lnTo>
                <a:lnTo>
                  <a:pt x="213155" y="6043"/>
                </a:lnTo>
                <a:lnTo>
                  <a:pt x="253379" y="23097"/>
                </a:lnTo>
                <a:lnTo>
                  <a:pt x="287464" y="49549"/>
                </a:lnTo>
                <a:lnTo>
                  <a:pt x="313802" y="83786"/>
                </a:lnTo>
                <a:lnTo>
                  <a:pt x="330785" y="124195"/>
                </a:lnTo>
                <a:lnTo>
                  <a:pt x="336803" y="169164"/>
                </a:lnTo>
                <a:lnTo>
                  <a:pt x="330785" y="214132"/>
                </a:lnTo>
                <a:lnTo>
                  <a:pt x="313802" y="254541"/>
                </a:lnTo>
                <a:lnTo>
                  <a:pt x="287464" y="288778"/>
                </a:lnTo>
                <a:lnTo>
                  <a:pt x="253379" y="315230"/>
                </a:lnTo>
                <a:lnTo>
                  <a:pt x="213155" y="332284"/>
                </a:lnTo>
                <a:lnTo>
                  <a:pt x="168401" y="338328"/>
                </a:lnTo>
                <a:lnTo>
                  <a:pt x="123648" y="332284"/>
                </a:lnTo>
                <a:lnTo>
                  <a:pt x="83424" y="315230"/>
                </a:lnTo>
                <a:lnTo>
                  <a:pt x="49339" y="288778"/>
                </a:lnTo>
                <a:lnTo>
                  <a:pt x="23001" y="254541"/>
                </a:lnTo>
                <a:lnTo>
                  <a:pt x="6018" y="214132"/>
                </a:lnTo>
                <a:lnTo>
                  <a:pt x="0" y="169164"/>
                </a:lnTo>
                <a:close/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04047" y="3987088"/>
            <a:ext cx="237744" cy="2682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03997" y="3713734"/>
            <a:ext cx="465455" cy="228600"/>
          </a:xfrm>
          <a:custGeom>
            <a:avLst/>
            <a:gdLst/>
            <a:ahLst/>
            <a:cxnLst/>
            <a:rect l="l" t="t" r="r" b="b"/>
            <a:pathLst>
              <a:path w="465454" h="228600">
                <a:moveTo>
                  <a:pt x="0" y="228599"/>
                </a:moveTo>
                <a:lnTo>
                  <a:pt x="0" y="0"/>
                </a:lnTo>
                <a:lnTo>
                  <a:pt x="465327" y="0"/>
                </a:lnTo>
                <a:lnTo>
                  <a:pt x="465327" y="2158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76850" y="3414521"/>
            <a:ext cx="465455" cy="528320"/>
          </a:xfrm>
          <a:custGeom>
            <a:avLst/>
            <a:gdLst/>
            <a:ahLst/>
            <a:cxnLst/>
            <a:rect l="l" t="t" r="r" b="b"/>
            <a:pathLst>
              <a:path w="465454" h="528320">
                <a:moveTo>
                  <a:pt x="0" y="527811"/>
                </a:moveTo>
                <a:lnTo>
                  <a:pt x="0" y="0"/>
                </a:lnTo>
                <a:lnTo>
                  <a:pt x="465327" y="0"/>
                </a:lnTo>
                <a:lnTo>
                  <a:pt x="465327" y="51511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10021" y="3192017"/>
            <a:ext cx="692150" cy="744220"/>
          </a:xfrm>
          <a:custGeom>
            <a:avLst/>
            <a:gdLst/>
            <a:ahLst/>
            <a:cxnLst/>
            <a:rect l="l" t="t" r="r" b="b"/>
            <a:pathLst>
              <a:path w="692150" h="744220">
                <a:moveTo>
                  <a:pt x="0" y="228600"/>
                </a:moveTo>
                <a:lnTo>
                  <a:pt x="0" y="0"/>
                </a:lnTo>
                <a:lnTo>
                  <a:pt x="691641" y="0"/>
                </a:lnTo>
                <a:lnTo>
                  <a:pt x="691641" y="74416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85129" y="3443351"/>
            <a:ext cx="97536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72833" y="2865882"/>
            <a:ext cx="465455" cy="1076960"/>
          </a:xfrm>
          <a:custGeom>
            <a:avLst/>
            <a:gdLst/>
            <a:ahLst/>
            <a:cxnLst/>
            <a:rect l="l" t="t" r="r" b="b"/>
            <a:pathLst>
              <a:path w="465454" h="1076960">
                <a:moveTo>
                  <a:pt x="0" y="1076452"/>
                </a:moveTo>
                <a:lnTo>
                  <a:pt x="0" y="0"/>
                </a:lnTo>
                <a:lnTo>
                  <a:pt x="465327" y="0"/>
                </a:lnTo>
                <a:lnTo>
                  <a:pt x="465327" y="106375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12278" y="3731056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81494" y="2872104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06006" y="2620517"/>
            <a:ext cx="930910" cy="1087755"/>
          </a:xfrm>
          <a:custGeom>
            <a:avLst/>
            <a:gdLst/>
            <a:ahLst/>
            <a:cxnLst/>
            <a:rect l="l" t="t" r="r" b="b"/>
            <a:pathLst>
              <a:path w="930909" h="1087754">
                <a:moveTo>
                  <a:pt x="930655" y="1087247"/>
                </a:moveTo>
                <a:lnTo>
                  <a:pt x="930655" y="0"/>
                </a:lnTo>
                <a:lnTo>
                  <a:pt x="0" y="0"/>
                </a:lnTo>
                <a:lnTo>
                  <a:pt x="0" y="22860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87717" y="2643885"/>
            <a:ext cx="97535" cy="2682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51397" y="2225929"/>
            <a:ext cx="1561465" cy="955675"/>
          </a:xfrm>
          <a:custGeom>
            <a:avLst/>
            <a:gdLst/>
            <a:ahLst/>
            <a:cxnLst/>
            <a:rect l="l" t="t" r="r" b="b"/>
            <a:pathLst>
              <a:path w="1561465" h="955675">
                <a:moveTo>
                  <a:pt x="0" y="955547"/>
                </a:moveTo>
                <a:lnTo>
                  <a:pt x="0" y="0"/>
                </a:lnTo>
                <a:lnTo>
                  <a:pt x="1561337" y="0"/>
                </a:lnTo>
                <a:lnTo>
                  <a:pt x="1561337" y="39611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01590" y="2731770"/>
            <a:ext cx="3187065" cy="0"/>
          </a:xfrm>
          <a:custGeom>
            <a:avLst/>
            <a:gdLst/>
            <a:ahLst/>
            <a:cxnLst/>
            <a:rect l="l" t="t" r="r" b="b"/>
            <a:pathLst>
              <a:path w="3187065">
                <a:moveTo>
                  <a:pt x="0" y="0"/>
                </a:moveTo>
                <a:lnTo>
                  <a:pt x="3186684" y="0"/>
                </a:lnTo>
              </a:path>
            </a:pathLst>
          </a:custGeom>
          <a:ln w="28956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TextShape 1">
            <a:extLst>
              <a:ext uri="{FF2B5EF4-FFF2-40B4-BE49-F238E27FC236}">
                <a16:creationId xmlns:a16="http://schemas.microsoft.com/office/drawing/2014/main" id="{3CF7A6A2-1D5F-BB42-9A27-1D22EEA90D05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</a:t>
            </a:r>
          </a:p>
        </p:txBody>
      </p:sp>
      <p:sp>
        <p:nvSpPr>
          <p:cNvPr id="61" name="TextShape 2">
            <a:extLst>
              <a:ext uri="{FF2B5EF4-FFF2-40B4-BE49-F238E27FC236}">
                <a16:creationId xmlns:a16="http://schemas.microsoft.com/office/drawing/2014/main" id="{92FACB71-84FE-7E4A-B21D-829C27B6A39A}"/>
              </a:ext>
            </a:extLst>
          </p:cNvPr>
          <p:cNvSpPr txBox="1"/>
          <p:nvPr/>
        </p:nvSpPr>
        <p:spPr>
          <a:xfrm>
            <a:off x="4889753" y="992107"/>
            <a:ext cx="4155060" cy="18844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Each point starts as its own cluster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each step, the two most similar clusters are merged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cut at any level to get a clustering</a:t>
            </a:r>
          </a:p>
        </p:txBody>
      </p:sp>
      <p:sp>
        <p:nvSpPr>
          <p:cNvPr id="62" name="object 23">
            <a:extLst>
              <a:ext uri="{FF2B5EF4-FFF2-40B4-BE49-F238E27FC236}">
                <a16:creationId xmlns:a16="http://schemas.microsoft.com/office/drawing/2014/main" id="{61331A4D-2FD2-6249-A8D6-095C1CA849FF}"/>
              </a:ext>
            </a:extLst>
          </p:cNvPr>
          <p:cNvSpPr/>
          <p:nvPr/>
        </p:nvSpPr>
        <p:spPr>
          <a:xfrm>
            <a:off x="707168" y="3146297"/>
            <a:ext cx="268224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20">
            <a:extLst>
              <a:ext uri="{FF2B5EF4-FFF2-40B4-BE49-F238E27FC236}">
                <a16:creationId xmlns:a16="http://schemas.microsoft.com/office/drawing/2014/main" id="{11B26D56-D737-934F-AC53-F6F876DEEBE1}"/>
              </a:ext>
            </a:extLst>
          </p:cNvPr>
          <p:cNvSpPr/>
          <p:nvPr/>
        </p:nvSpPr>
        <p:spPr>
          <a:xfrm>
            <a:off x="1265513" y="3367537"/>
            <a:ext cx="308457" cy="3566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7838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782937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pPr marL="97790">
                            <a:lnSpc>
                              <a:spcPct val="100000"/>
                            </a:lnSpc>
                            <a:spcBef>
                              <a:spcPts val="590"/>
                            </a:spcBef>
                            <a:tabLst>
                              <a:tab pos="3479800" algn="l"/>
                              <a:tab pos="4943475" algn="l"/>
                            </a:tabLst>
                          </a:pP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def</a:t>
                          </a:r>
                          <a:r>
                            <a:rPr lang="ro-RO" sz="1700" spc="2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ro-RO" sz="1700" spc="-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agglomerative_clustering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𝑋</m:t>
                              </m:r>
                              <m:r>
                                <a:rPr lang="ro-RO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={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 </m:t>
                                  </m:r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ar-AE" sz="1700" b="0" i="1" spc="-5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ar-AE" sz="1700" b="0" i="1" spc="-5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:</a:t>
                          </a:r>
                          <a:endParaRPr lang="ar-AE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pPr marL="516890">
                            <a:lnSpc>
                              <a:spcPct val="100000"/>
                            </a:lnSpc>
                            <a:spcBef>
                              <a:spcPts val="615"/>
                            </a:spcBef>
                            <a:tabLst>
                              <a:tab pos="969644" algn="l"/>
                              <a:tab pos="1478915" algn="l"/>
                              <a:tab pos="1868805" algn="l"/>
                              <a:tab pos="2456180" algn="l"/>
                              <a:tab pos="2846070" algn="l"/>
                              <a:tab pos="3729990" algn="l"/>
                              <a:tab pos="4356735" algn="l"/>
                            </a:tabLst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 </m:t>
                                      </m:r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=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ar-AE" sz="17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cs typeface="Courier New" panose="02070309020205020404" pitchFamily="49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each point as its own cluster</a:t>
                          </a:r>
                          <a:endParaRPr lang="ro-RO"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30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while </a:t>
                          </a:r>
                          <a:r>
                            <a:rPr lang="ro-RO" sz="1700" spc="5" dirty="0" err="1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len</a:t>
                          </a:r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o-RO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ro-RO" sz="1700" spc="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 </a:t>
                          </a:r>
                          <a:r>
                            <a:rPr lang="ro-RO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&gt; </a:t>
                          </a: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1:</a:t>
                          </a:r>
                          <a:endParaRPr lang="ro-RO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16170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550"/>
                            </a:spcBef>
                            <a:tabLst>
                              <a:tab pos="3416300" algn="l"/>
                            </a:tabLs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ar-AE" sz="170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ro-RO" sz="1700" b="0" i="0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argm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700" b="0" i="0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in</m:t>
                                      </m:r>
                                    </m:e>
                                    <m:lim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,</m:t>
                                      </m:r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Δ</m:t>
                                  </m:r>
                                  <m:r>
                                    <a:rPr lang="el-GR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700" b="0" i="1" spc="40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)</m:t>
                                  </m:r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]</m:t>
                                  </m:r>
                                </m:e>
                              </m:func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lang="ar-AE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lang="ro-RO"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distance between clusters</a:t>
                          </a:r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−{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pPr marL="936625">
                            <a:lnSpc>
                              <a:spcPct val="100000"/>
                            </a:lnSpc>
                            <a:spcBef>
                              <a:spcPts val="340"/>
                            </a:spcBef>
                          </a:pPr>
                          <a14:m>
                            <m:oMath xmlns:m="http://schemas.openxmlformats.org/officeDocument/2006/math"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=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+</m:t>
                              </m:r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ar-AE" sz="17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ar-AE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ar-AE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endParaRPr lang="ar-AE" sz="1700" baseline="6172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pPr marL="937894">
                            <a:lnSpc>
                              <a:spcPct val="100000"/>
                            </a:lnSpc>
                            <a:spcBef>
                              <a:spcPts val="459"/>
                            </a:spcBef>
                          </a:pPr>
                          <a:r>
                            <a:rPr lang="ro-RO"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steps.append(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ar-AE" sz="170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ar-AE" sz="1700" b="0" i="1" spc="4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ar-AE" sz="1700" b="0" i="1" spc="4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)</a:t>
                          </a:r>
                          <a:endParaRPr lang="ar-AE"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object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8782937"/>
                  </p:ext>
                </p:extLst>
              </p:nvPr>
            </p:nvGraphicFramePr>
            <p:xfrm>
              <a:off x="304800" y="1134999"/>
              <a:ext cx="8458200" cy="36240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458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05774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749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 w="12700">
                          <a:noFill/>
                          <a:prstDash val="soli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150" b="-809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7861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7810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1429" r="-150" b="-6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85773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390"/>
                            </a:spcBef>
                            <a:tabLst>
                              <a:tab pos="1635760" algn="l"/>
                            </a:tabLst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=</a:t>
                          </a:r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[]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#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to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recreate </a:t>
                          </a:r>
                          <a:r>
                            <a:rPr sz="1700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the</a:t>
                          </a:r>
                          <a:r>
                            <a:rPr sz="1700" spc="-2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rgbClr val="00B050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dendrogram</a:t>
                          </a:r>
                          <a:endParaRPr sz="1700" dirty="0">
                            <a:solidFill>
                              <a:srgbClr val="00B050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4953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6348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5461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3333" r="-150" b="-5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3553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6985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34211" r="-150" b="-331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0143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4318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2258" r="-150" b="-3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6031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43815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75862" r="-150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98388">
                    <a:tc>
                      <a:txBody>
                        <a:bodyPr/>
                        <a:lstStyle/>
                        <a:p>
                          <a:endParaRPr lang="en-RO"/>
                        </a:p>
                      </a:txBody>
                      <a:tcPr marL="0" marR="0" marT="58419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03125" r="-150" b="-1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167">
                    <a:tc>
                      <a:txBody>
                        <a:bodyPr/>
                        <a:lstStyle/>
                        <a:p>
                          <a:pPr marL="518795">
                            <a:lnSpc>
                              <a:spcPct val="100000"/>
                            </a:lnSpc>
                            <a:spcBef>
                              <a:spcPts val="400"/>
                            </a:spcBef>
                          </a:pP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return</a:t>
                          </a:r>
                          <a:r>
                            <a:rPr sz="1700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 </a:t>
                          </a:r>
                          <a:r>
                            <a:rPr sz="1700" spc="-5" dirty="0">
                              <a:solidFill>
                                <a:schemeClr val="tx1"/>
                              </a:solidFill>
                              <a:latin typeface="Courier New" panose="02070309020205020404" pitchFamily="49" charset="0"/>
                              <a:cs typeface="Courier New" panose="02070309020205020404" pitchFamily="49" charset="0"/>
                            </a:rPr>
                            <a:t>steps</a:t>
                          </a:r>
                          <a:endParaRPr sz="1700" dirty="0">
                            <a:solidFill>
                              <a:schemeClr val="tx1"/>
                            </a:solidFill>
                            <a:latin typeface="Courier New" panose="02070309020205020404" pitchFamily="49" charset="0"/>
                            <a:cs typeface="Courier New" panose="02070309020205020404" pitchFamily="49" charset="0"/>
                          </a:endParaRPr>
                        </a:p>
                      </a:txBody>
                      <a:tcPr marL="0" marR="0" marT="50800" marB="0">
                        <a:lnL>
                          <a:noFill/>
                        </a:lnL>
                        <a:lnR w="12700">
                          <a:noFill/>
                          <a:prstDash val="solid"/>
                        </a:lnR>
                        <a:lnT>
                          <a:noFill/>
                        </a:lnT>
                        <a:lnB w="12700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Shape 1">
            <a:extLst>
              <a:ext uri="{FF2B5EF4-FFF2-40B4-BE49-F238E27FC236}">
                <a16:creationId xmlns:a16="http://schemas.microsoft.com/office/drawing/2014/main" id="{9193A338-7259-C341-8FFA-A73A0DBBFA3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Agglomerative Hierarchical Clustering (Python)</a:t>
            </a:r>
          </a:p>
        </p:txBody>
      </p:sp>
    </p:spTree>
    <p:extLst>
      <p:ext uri="{BB962C8B-B14F-4D97-AF65-F5344CB8AC3E}">
        <p14:creationId xmlns:p14="http://schemas.microsoft.com/office/powerpoint/2010/main" val="458330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33777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42"/>
                </a:lnTo>
                <a:lnTo>
                  <a:pt x="267704" y="13962"/>
                </a:lnTo>
                <a:lnTo>
                  <a:pt x="222472" y="27716"/>
                </a:lnTo>
                <a:lnTo>
                  <a:pt x="180175" y="45656"/>
                </a:lnTo>
                <a:lnTo>
                  <a:pt x="141250" y="67539"/>
                </a:lnTo>
                <a:lnTo>
                  <a:pt x="106136" y="93118"/>
                </a:lnTo>
                <a:lnTo>
                  <a:pt x="75269" y="122147"/>
                </a:lnTo>
                <a:lnTo>
                  <a:pt x="49087" y="154382"/>
                </a:lnTo>
                <a:lnTo>
                  <a:pt x="28026" y="189576"/>
                </a:lnTo>
                <a:lnTo>
                  <a:pt x="12526" y="227484"/>
                </a:lnTo>
                <a:lnTo>
                  <a:pt x="3022" y="267861"/>
                </a:lnTo>
                <a:lnTo>
                  <a:pt x="0" y="309232"/>
                </a:lnTo>
                <a:lnTo>
                  <a:pt x="3436" y="350044"/>
                </a:lnTo>
                <a:lnTo>
                  <a:pt x="12987" y="389931"/>
                </a:lnTo>
                <a:lnTo>
                  <a:pt x="28311" y="428527"/>
                </a:lnTo>
                <a:lnTo>
                  <a:pt x="49065" y="465467"/>
                </a:lnTo>
                <a:lnTo>
                  <a:pt x="74906" y="500385"/>
                </a:lnTo>
                <a:lnTo>
                  <a:pt x="105490" y="532916"/>
                </a:lnTo>
                <a:lnTo>
                  <a:pt x="140475" y="562694"/>
                </a:lnTo>
                <a:lnTo>
                  <a:pt x="179519" y="589354"/>
                </a:lnTo>
                <a:lnTo>
                  <a:pt x="222278" y="612529"/>
                </a:lnTo>
                <a:lnTo>
                  <a:pt x="268409" y="631856"/>
                </a:lnTo>
                <a:lnTo>
                  <a:pt x="317569" y="646967"/>
                </a:lnTo>
                <a:lnTo>
                  <a:pt x="369417" y="657497"/>
                </a:lnTo>
                <a:lnTo>
                  <a:pt x="422016" y="662976"/>
                </a:lnTo>
                <a:lnTo>
                  <a:pt x="473430" y="663281"/>
                </a:lnTo>
                <a:lnTo>
                  <a:pt x="523221" y="658658"/>
                </a:lnTo>
                <a:lnTo>
                  <a:pt x="570951" y="649353"/>
                </a:lnTo>
                <a:lnTo>
                  <a:pt x="616184" y="635612"/>
                </a:lnTo>
                <a:lnTo>
                  <a:pt x="658481" y="617681"/>
                </a:lnTo>
                <a:lnTo>
                  <a:pt x="697405" y="595806"/>
                </a:lnTo>
                <a:lnTo>
                  <a:pt x="732519" y="570232"/>
                </a:lnTo>
                <a:lnTo>
                  <a:pt x="763386" y="541206"/>
                </a:lnTo>
                <a:lnTo>
                  <a:pt x="789569" y="508974"/>
                </a:lnTo>
                <a:lnTo>
                  <a:pt x="810629" y="473780"/>
                </a:lnTo>
                <a:lnTo>
                  <a:pt x="826130" y="435873"/>
                </a:lnTo>
                <a:lnTo>
                  <a:pt x="835634" y="395496"/>
                </a:lnTo>
                <a:lnTo>
                  <a:pt x="838676" y="354098"/>
                </a:lnTo>
                <a:lnTo>
                  <a:pt x="835253" y="313263"/>
                </a:lnTo>
                <a:lnTo>
                  <a:pt x="825710" y="273357"/>
                </a:lnTo>
                <a:lnTo>
                  <a:pt x="810389" y="234746"/>
                </a:lnTo>
                <a:lnTo>
                  <a:pt x="789635" y="197793"/>
                </a:lnTo>
                <a:lnTo>
                  <a:pt x="763791" y="162865"/>
                </a:lnTo>
                <a:lnTo>
                  <a:pt x="733200" y="130327"/>
                </a:lnTo>
                <a:lnTo>
                  <a:pt x="698208" y="100543"/>
                </a:lnTo>
                <a:lnTo>
                  <a:pt x="659156" y="73880"/>
                </a:lnTo>
                <a:lnTo>
                  <a:pt x="616390" y="50702"/>
                </a:lnTo>
                <a:lnTo>
                  <a:pt x="570253" y="31375"/>
                </a:lnTo>
                <a:lnTo>
                  <a:pt x="521088" y="16264"/>
                </a:lnTo>
                <a:lnTo>
                  <a:pt x="469239" y="5733"/>
                </a:lnTo>
                <a:lnTo>
                  <a:pt x="416639" y="281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0989" y="2106167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8382" y="2403348"/>
            <a:ext cx="153924" cy="153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9005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6085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3544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6" y="520576"/>
                </a:lnTo>
                <a:lnTo>
                  <a:pt x="41488" y="556636"/>
                </a:lnTo>
                <a:lnTo>
                  <a:pt x="65696" y="589627"/>
                </a:lnTo>
                <a:lnTo>
                  <a:pt x="94592" y="619384"/>
                </a:lnTo>
                <a:lnTo>
                  <a:pt x="127771" y="645741"/>
                </a:lnTo>
                <a:lnTo>
                  <a:pt x="164825" y="668532"/>
                </a:lnTo>
                <a:lnTo>
                  <a:pt x="205347" y="687592"/>
                </a:lnTo>
                <a:lnTo>
                  <a:pt x="248931" y="702753"/>
                </a:lnTo>
                <a:lnTo>
                  <a:pt x="295170" y="713852"/>
                </a:lnTo>
                <a:lnTo>
                  <a:pt x="343656" y="720722"/>
                </a:lnTo>
                <a:lnTo>
                  <a:pt x="393984" y="723196"/>
                </a:lnTo>
                <a:lnTo>
                  <a:pt x="445746" y="721110"/>
                </a:lnTo>
                <a:lnTo>
                  <a:pt x="498536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7789" y="1914144"/>
            <a:ext cx="152399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8438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74489" y="2257044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06038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96260" y="2230373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5">
                <a:moveTo>
                  <a:pt x="0" y="116077"/>
                </a:moveTo>
                <a:lnTo>
                  <a:pt x="516763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68228" y="1973815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42"/>
                </a:lnTo>
                <a:lnTo>
                  <a:pt x="267699" y="13962"/>
                </a:lnTo>
                <a:lnTo>
                  <a:pt x="222467" y="27716"/>
                </a:lnTo>
                <a:lnTo>
                  <a:pt x="180170" y="45656"/>
                </a:lnTo>
                <a:lnTo>
                  <a:pt x="141245" y="67539"/>
                </a:lnTo>
                <a:lnTo>
                  <a:pt x="106131" y="93118"/>
                </a:lnTo>
                <a:lnTo>
                  <a:pt x="75264" y="122147"/>
                </a:lnTo>
                <a:lnTo>
                  <a:pt x="49082" y="154382"/>
                </a:lnTo>
                <a:lnTo>
                  <a:pt x="28021" y="189576"/>
                </a:lnTo>
                <a:lnTo>
                  <a:pt x="12521" y="227484"/>
                </a:lnTo>
                <a:lnTo>
                  <a:pt x="3017" y="267861"/>
                </a:lnTo>
                <a:lnTo>
                  <a:pt x="0" y="309232"/>
                </a:lnTo>
                <a:lnTo>
                  <a:pt x="3439" y="350044"/>
                </a:lnTo>
                <a:lnTo>
                  <a:pt x="12993" y="389931"/>
                </a:lnTo>
                <a:lnTo>
                  <a:pt x="28317" y="428527"/>
                </a:lnTo>
                <a:lnTo>
                  <a:pt x="49071" y="465467"/>
                </a:lnTo>
                <a:lnTo>
                  <a:pt x="74911" y="500385"/>
                </a:lnTo>
                <a:lnTo>
                  <a:pt x="105494" y="532916"/>
                </a:lnTo>
                <a:lnTo>
                  <a:pt x="140477" y="562694"/>
                </a:lnTo>
                <a:lnTo>
                  <a:pt x="179519" y="589354"/>
                </a:lnTo>
                <a:lnTo>
                  <a:pt x="222276" y="612529"/>
                </a:lnTo>
                <a:lnTo>
                  <a:pt x="268405" y="631856"/>
                </a:lnTo>
                <a:lnTo>
                  <a:pt x="317565" y="646967"/>
                </a:lnTo>
                <a:lnTo>
                  <a:pt x="369412" y="657497"/>
                </a:lnTo>
                <a:lnTo>
                  <a:pt x="422011" y="662976"/>
                </a:lnTo>
                <a:lnTo>
                  <a:pt x="473425" y="663281"/>
                </a:lnTo>
                <a:lnTo>
                  <a:pt x="523216" y="658658"/>
                </a:lnTo>
                <a:lnTo>
                  <a:pt x="570946" y="649353"/>
                </a:lnTo>
                <a:lnTo>
                  <a:pt x="616179" y="635612"/>
                </a:lnTo>
                <a:lnTo>
                  <a:pt x="658476" y="617681"/>
                </a:lnTo>
                <a:lnTo>
                  <a:pt x="697400" y="595806"/>
                </a:lnTo>
                <a:lnTo>
                  <a:pt x="732514" y="570232"/>
                </a:lnTo>
                <a:lnTo>
                  <a:pt x="763381" y="541206"/>
                </a:lnTo>
                <a:lnTo>
                  <a:pt x="789564" y="508974"/>
                </a:lnTo>
                <a:lnTo>
                  <a:pt x="810624" y="473780"/>
                </a:lnTo>
                <a:lnTo>
                  <a:pt x="826125" y="435873"/>
                </a:lnTo>
                <a:lnTo>
                  <a:pt x="835629" y="395496"/>
                </a:lnTo>
                <a:lnTo>
                  <a:pt x="838671" y="354098"/>
                </a:lnTo>
                <a:lnTo>
                  <a:pt x="835248" y="313263"/>
                </a:lnTo>
                <a:lnTo>
                  <a:pt x="825705" y="273357"/>
                </a:lnTo>
                <a:lnTo>
                  <a:pt x="810384" y="234746"/>
                </a:lnTo>
                <a:lnTo>
                  <a:pt x="789630" y="197793"/>
                </a:lnTo>
                <a:lnTo>
                  <a:pt x="763786" y="162865"/>
                </a:lnTo>
                <a:lnTo>
                  <a:pt x="733195" y="130327"/>
                </a:lnTo>
                <a:lnTo>
                  <a:pt x="698203" y="100543"/>
                </a:lnTo>
                <a:lnTo>
                  <a:pt x="659151" y="73880"/>
                </a:lnTo>
                <a:lnTo>
                  <a:pt x="616385" y="50702"/>
                </a:lnTo>
                <a:lnTo>
                  <a:pt x="570248" y="31375"/>
                </a:lnTo>
                <a:lnTo>
                  <a:pt x="521083" y="16264"/>
                </a:lnTo>
                <a:lnTo>
                  <a:pt x="469234" y="5733"/>
                </a:lnTo>
                <a:lnTo>
                  <a:pt x="416634" y="281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5151" y="2417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75943" y="2106167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03960" y="2319527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01040" y="203606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037990" y="1878427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86"/>
                </a:lnTo>
                <a:lnTo>
                  <a:pt x="424508" y="8899"/>
                </a:lnTo>
                <a:lnTo>
                  <a:pt x="371098" y="20603"/>
                </a:lnTo>
                <a:lnTo>
                  <a:pt x="318903" y="36896"/>
                </a:lnTo>
                <a:lnTo>
                  <a:pt x="269671" y="57131"/>
                </a:lnTo>
                <a:lnTo>
                  <a:pt x="223672" y="80962"/>
                </a:lnTo>
                <a:lnTo>
                  <a:pt x="181178" y="108045"/>
                </a:lnTo>
                <a:lnTo>
                  <a:pt x="142460" y="138032"/>
                </a:lnTo>
                <a:lnTo>
                  <a:pt x="107791" y="170580"/>
                </a:lnTo>
                <a:lnTo>
                  <a:pt x="77442" y="205341"/>
                </a:lnTo>
                <a:lnTo>
                  <a:pt x="51684" y="241970"/>
                </a:lnTo>
                <a:lnTo>
                  <a:pt x="30790" y="280122"/>
                </a:lnTo>
                <a:lnTo>
                  <a:pt x="15030" y="319450"/>
                </a:lnTo>
                <a:lnTo>
                  <a:pt x="4676" y="359609"/>
                </a:lnTo>
                <a:lnTo>
                  <a:pt x="0" y="400253"/>
                </a:lnTo>
                <a:lnTo>
                  <a:pt x="1273" y="441036"/>
                </a:lnTo>
                <a:lnTo>
                  <a:pt x="8767" y="481613"/>
                </a:lnTo>
                <a:lnTo>
                  <a:pt x="22378" y="520576"/>
                </a:lnTo>
                <a:lnTo>
                  <a:pt x="41495" y="556636"/>
                </a:lnTo>
                <a:lnTo>
                  <a:pt x="65710" y="589627"/>
                </a:lnTo>
                <a:lnTo>
                  <a:pt x="94615" y="619384"/>
                </a:lnTo>
                <a:lnTo>
                  <a:pt x="127802" y="645741"/>
                </a:lnTo>
                <a:lnTo>
                  <a:pt x="164865" y="668532"/>
                </a:lnTo>
                <a:lnTo>
                  <a:pt x="205395" y="687592"/>
                </a:lnTo>
                <a:lnTo>
                  <a:pt x="248984" y="702753"/>
                </a:lnTo>
                <a:lnTo>
                  <a:pt x="295226" y="713852"/>
                </a:lnTo>
                <a:lnTo>
                  <a:pt x="343712" y="720722"/>
                </a:lnTo>
                <a:lnTo>
                  <a:pt x="394034" y="723196"/>
                </a:lnTo>
                <a:lnTo>
                  <a:pt x="445786" y="721110"/>
                </a:lnTo>
                <a:lnTo>
                  <a:pt x="498559" y="714298"/>
                </a:lnTo>
                <a:lnTo>
                  <a:pt x="551946" y="702593"/>
                </a:lnTo>
                <a:lnTo>
                  <a:pt x="604140" y="686299"/>
                </a:lnTo>
                <a:lnTo>
                  <a:pt x="653373" y="666059"/>
                </a:lnTo>
                <a:lnTo>
                  <a:pt x="699372" y="642220"/>
                </a:lnTo>
                <a:lnTo>
                  <a:pt x="741866" y="615127"/>
                </a:lnTo>
                <a:lnTo>
                  <a:pt x="780583" y="585128"/>
                </a:lnTo>
                <a:lnTo>
                  <a:pt x="815252" y="552567"/>
                </a:lnTo>
                <a:lnTo>
                  <a:pt x="845602" y="517793"/>
                </a:lnTo>
                <a:lnTo>
                  <a:pt x="871359" y="481150"/>
                </a:lnTo>
                <a:lnTo>
                  <a:pt x="892254" y="442985"/>
                </a:lnTo>
                <a:lnTo>
                  <a:pt x="908014" y="403645"/>
                </a:lnTo>
                <a:lnTo>
                  <a:pt x="918368" y="363476"/>
                </a:lnTo>
                <a:lnTo>
                  <a:pt x="923044" y="322824"/>
                </a:lnTo>
                <a:lnTo>
                  <a:pt x="921771" y="282036"/>
                </a:lnTo>
                <a:lnTo>
                  <a:pt x="914277" y="241456"/>
                </a:lnTo>
                <a:lnTo>
                  <a:pt x="900668" y="202519"/>
                </a:lnTo>
                <a:lnTo>
                  <a:pt x="881556" y="166481"/>
                </a:lnTo>
                <a:lnTo>
                  <a:pt x="857348" y="133508"/>
                </a:lnTo>
                <a:lnTo>
                  <a:pt x="828452" y="103766"/>
                </a:lnTo>
                <a:lnTo>
                  <a:pt x="795273" y="77422"/>
                </a:lnTo>
                <a:lnTo>
                  <a:pt x="758219" y="54641"/>
                </a:lnTo>
                <a:lnTo>
                  <a:pt x="717697" y="35589"/>
                </a:lnTo>
                <a:lnTo>
                  <a:pt x="674113" y="20434"/>
                </a:lnTo>
                <a:lnTo>
                  <a:pt x="627874" y="9339"/>
                </a:lnTo>
                <a:lnTo>
                  <a:pt x="579388" y="2472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41219" y="1914144"/>
            <a:ext cx="153924" cy="153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93391" y="2394204"/>
            <a:ext cx="152400" cy="15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709443" y="2257044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40991" y="2153411"/>
            <a:ext cx="152400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6769" y="2161794"/>
            <a:ext cx="1588770" cy="172085"/>
          </a:xfrm>
          <a:custGeom>
            <a:avLst/>
            <a:gdLst/>
            <a:ahLst/>
            <a:cxnLst/>
            <a:rect l="l" t="t" r="r" b="b"/>
            <a:pathLst>
              <a:path w="1588770" h="172085">
                <a:moveTo>
                  <a:pt x="0" y="0"/>
                </a:moveTo>
                <a:lnTo>
                  <a:pt x="1588389" y="17183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33777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5" y="0"/>
                </a:moveTo>
                <a:lnTo>
                  <a:pt x="315434" y="4623"/>
                </a:lnTo>
                <a:lnTo>
                  <a:pt x="267704" y="13930"/>
                </a:lnTo>
                <a:lnTo>
                  <a:pt x="222472" y="27673"/>
                </a:lnTo>
                <a:lnTo>
                  <a:pt x="180175" y="45608"/>
                </a:lnTo>
                <a:lnTo>
                  <a:pt x="141250" y="67488"/>
                </a:lnTo>
                <a:lnTo>
                  <a:pt x="106136" y="93069"/>
                </a:lnTo>
                <a:lnTo>
                  <a:pt x="75269" y="122103"/>
                </a:lnTo>
                <a:lnTo>
                  <a:pt x="49087" y="154347"/>
                </a:lnTo>
                <a:lnTo>
                  <a:pt x="28026" y="189553"/>
                </a:lnTo>
                <a:lnTo>
                  <a:pt x="12526" y="227477"/>
                </a:lnTo>
                <a:lnTo>
                  <a:pt x="3022" y="267873"/>
                </a:lnTo>
                <a:lnTo>
                  <a:pt x="0" y="309252"/>
                </a:lnTo>
                <a:lnTo>
                  <a:pt x="3436" y="350069"/>
                </a:lnTo>
                <a:lnTo>
                  <a:pt x="12987" y="389960"/>
                </a:lnTo>
                <a:lnTo>
                  <a:pt x="28311" y="428559"/>
                </a:lnTo>
                <a:lnTo>
                  <a:pt x="49065" y="465502"/>
                </a:lnTo>
                <a:lnTo>
                  <a:pt x="74906" y="500422"/>
                </a:lnTo>
                <a:lnTo>
                  <a:pt x="105490" y="532956"/>
                </a:lnTo>
                <a:lnTo>
                  <a:pt x="140475" y="562736"/>
                </a:lnTo>
                <a:lnTo>
                  <a:pt x="179519" y="589399"/>
                </a:lnTo>
                <a:lnTo>
                  <a:pt x="222278" y="612580"/>
                </a:lnTo>
                <a:lnTo>
                  <a:pt x="268409" y="631912"/>
                </a:lnTo>
                <a:lnTo>
                  <a:pt x="317569" y="647031"/>
                </a:lnTo>
                <a:lnTo>
                  <a:pt x="369417" y="657572"/>
                </a:lnTo>
                <a:lnTo>
                  <a:pt x="422016" y="663037"/>
                </a:lnTo>
                <a:lnTo>
                  <a:pt x="473430" y="663331"/>
                </a:lnTo>
                <a:lnTo>
                  <a:pt x="523221" y="658698"/>
                </a:lnTo>
                <a:lnTo>
                  <a:pt x="570951" y="649384"/>
                </a:lnTo>
                <a:lnTo>
                  <a:pt x="616184" y="635636"/>
                </a:lnTo>
                <a:lnTo>
                  <a:pt x="658481" y="617699"/>
                </a:lnTo>
                <a:lnTo>
                  <a:pt x="697405" y="595818"/>
                </a:lnTo>
                <a:lnTo>
                  <a:pt x="732519" y="570238"/>
                </a:lnTo>
                <a:lnTo>
                  <a:pt x="763386" y="541207"/>
                </a:lnTo>
                <a:lnTo>
                  <a:pt x="789569" y="508969"/>
                </a:lnTo>
                <a:lnTo>
                  <a:pt x="810629" y="473769"/>
                </a:lnTo>
                <a:lnTo>
                  <a:pt x="826130" y="435854"/>
                </a:lnTo>
                <a:lnTo>
                  <a:pt x="835634" y="395470"/>
                </a:lnTo>
                <a:lnTo>
                  <a:pt x="838676" y="354090"/>
                </a:lnTo>
                <a:lnTo>
                  <a:pt x="835253" y="313271"/>
                </a:lnTo>
                <a:lnTo>
                  <a:pt x="825710" y="273378"/>
                </a:lnTo>
                <a:lnTo>
                  <a:pt x="810389" y="234776"/>
                </a:lnTo>
                <a:lnTo>
                  <a:pt x="789635" y="197831"/>
                </a:lnTo>
                <a:lnTo>
                  <a:pt x="763791" y="162908"/>
                </a:lnTo>
                <a:lnTo>
                  <a:pt x="733200" y="130373"/>
                </a:lnTo>
                <a:lnTo>
                  <a:pt x="698208" y="100592"/>
                </a:lnTo>
                <a:lnTo>
                  <a:pt x="659156" y="73930"/>
                </a:lnTo>
                <a:lnTo>
                  <a:pt x="616390" y="50753"/>
                </a:lnTo>
                <a:lnTo>
                  <a:pt x="570253" y="31425"/>
                </a:lnTo>
                <a:lnTo>
                  <a:pt x="521088" y="16313"/>
                </a:lnTo>
                <a:lnTo>
                  <a:pt x="469239" y="5783"/>
                </a:lnTo>
                <a:lnTo>
                  <a:pt x="416639" y="304"/>
                </a:lnTo>
                <a:lnTo>
                  <a:pt x="365225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30093" y="4122420"/>
            <a:ext cx="153924" cy="152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40989" y="3848100"/>
            <a:ext cx="152399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69005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6085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3544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89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6" y="520600"/>
                </a:lnTo>
                <a:lnTo>
                  <a:pt x="41488" y="556657"/>
                </a:lnTo>
                <a:lnTo>
                  <a:pt x="65696" y="589646"/>
                </a:lnTo>
                <a:lnTo>
                  <a:pt x="94592" y="619400"/>
                </a:lnTo>
                <a:lnTo>
                  <a:pt x="127771" y="645754"/>
                </a:lnTo>
                <a:lnTo>
                  <a:pt x="164825" y="668542"/>
                </a:lnTo>
                <a:lnTo>
                  <a:pt x="205347" y="687599"/>
                </a:lnTo>
                <a:lnTo>
                  <a:pt x="248931" y="702758"/>
                </a:lnTo>
                <a:lnTo>
                  <a:pt x="295170" y="713854"/>
                </a:lnTo>
                <a:lnTo>
                  <a:pt x="343656" y="720721"/>
                </a:lnTo>
                <a:lnTo>
                  <a:pt x="393984" y="723193"/>
                </a:lnTo>
                <a:lnTo>
                  <a:pt x="445746" y="721104"/>
                </a:lnTo>
                <a:lnTo>
                  <a:pt x="498536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7789" y="3657600"/>
            <a:ext cx="152399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8438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74489" y="3998976"/>
            <a:ext cx="152399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06038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95498" y="3971544"/>
            <a:ext cx="516890" cy="116205"/>
          </a:xfrm>
          <a:custGeom>
            <a:avLst/>
            <a:gdLst/>
            <a:ahLst/>
            <a:cxnLst/>
            <a:rect l="l" t="t" r="r" b="b"/>
            <a:pathLst>
              <a:path w="516889" h="116204">
                <a:moveTo>
                  <a:pt x="0" y="116090"/>
                </a:moveTo>
                <a:lnTo>
                  <a:pt x="516763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87293" y="3924300"/>
            <a:ext cx="624205" cy="47625"/>
          </a:xfrm>
          <a:custGeom>
            <a:avLst/>
            <a:gdLst/>
            <a:ahLst/>
            <a:cxnLst/>
            <a:rect l="l" t="t" r="r" b="b"/>
            <a:pathLst>
              <a:path w="624205" h="47625">
                <a:moveTo>
                  <a:pt x="0" y="0"/>
                </a:moveTo>
                <a:lnTo>
                  <a:pt x="624077" y="47485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77921" y="3971544"/>
            <a:ext cx="934719" cy="226060"/>
          </a:xfrm>
          <a:custGeom>
            <a:avLst/>
            <a:gdLst/>
            <a:ahLst/>
            <a:cxnLst/>
            <a:rect l="l" t="t" r="r" b="b"/>
            <a:pathLst>
              <a:path w="934719" h="226060">
                <a:moveTo>
                  <a:pt x="0" y="226009"/>
                </a:moveTo>
                <a:lnTo>
                  <a:pt x="93446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12390" y="3854196"/>
            <a:ext cx="999490" cy="118110"/>
          </a:xfrm>
          <a:custGeom>
            <a:avLst/>
            <a:gdLst/>
            <a:ahLst/>
            <a:cxnLst/>
            <a:rect l="l" t="t" r="r" b="b"/>
            <a:pathLst>
              <a:path w="999489" h="118110">
                <a:moveTo>
                  <a:pt x="0" y="0"/>
                </a:moveTo>
                <a:lnTo>
                  <a:pt x="999490" y="117792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815310" y="3733800"/>
            <a:ext cx="798195" cy="405130"/>
          </a:xfrm>
          <a:custGeom>
            <a:avLst/>
            <a:gdLst/>
            <a:ahLst/>
            <a:cxnLst/>
            <a:rect l="l" t="t" r="r" b="b"/>
            <a:pathLst>
              <a:path w="798194" h="405129">
                <a:moveTo>
                  <a:pt x="0" y="404634"/>
                </a:moveTo>
                <a:lnTo>
                  <a:pt x="79768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815310" y="4137659"/>
            <a:ext cx="648970" cy="74930"/>
          </a:xfrm>
          <a:custGeom>
            <a:avLst/>
            <a:gdLst/>
            <a:ahLst/>
            <a:cxnLst/>
            <a:rect l="l" t="t" r="r" b="b"/>
            <a:pathLst>
              <a:path w="648969" h="74929">
                <a:moveTo>
                  <a:pt x="0" y="0"/>
                </a:moveTo>
                <a:lnTo>
                  <a:pt x="648969" y="74688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815310" y="4075176"/>
            <a:ext cx="1064895" cy="62230"/>
          </a:xfrm>
          <a:custGeom>
            <a:avLst/>
            <a:gdLst/>
            <a:ahLst/>
            <a:cxnLst/>
            <a:rect l="l" t="t" r="r" b="b"/>
            <a:pathLst>
              <a:path w="1064895" h="62229">
                <a:moveTo>
                  <a:pt x="0" y="62052"/>
                </a:moveTo>
                <a:lnTo>
                  <a:pt x="106451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77921" y="3733800"/>
            <a:ext cx="1236345" cy="465455"/>
          </a:xfrm>
          <a:custGeom>
            <a:avLst/>
            <a:gdLst/>
            <a:ahLst/>
            <a:cxnLst/>
            <a:rect l="l" t="t" r="r" b="b"/>
            <a:pathLst>
              <a:path w="1236345" h="465454">
                <a:moveTo>
                  <a:pt x="0" y="464845"/>
                </a:moveTo>
                <a:lnTo>
                  <a:pt x="123596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77921" y="4198620"/>
            <a:ext cx="1087755" cy="14604"/>
          </a:xfrm>
          <a:custGeom>
            <a:avLst/>
            <a:gdLst/>
            <a:ahLst/>
            <a:cxnLst/>
            <a:rect l="l" t="t" r="r" b="b"/>
            <a:pathLst>
              <a:path w="1087755" h="14604">
                <a:moveTo>
                  <a:pt x="0" y="0"/>
                </a:moveTo>
                <a:lnTo>
                  <a:pt x="1087247" y="14490"/>
                </a:lnTo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12390" y="3854196"/>
            <a:ext cx="1152525" cy="358775"/>
          </a:xfrm>
          <a:custGeom>
            <a:avLst/>
            <a:gdLst/>
            <a:ahLst/>
            <a:cxnLst/>
            <a:rect l="l" t="t" r="r" b="b"/>
            <a:pathLst>
              <a:path w="1152525" h="358775">
                <a:moveTo>
                  <a:pt x="0" y="0"/>
                </a:moveTo>
                <a:lnTo>
                  <a:pt x="1152143" y="358292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12390" y="3854196"/>
            <a:ext cx="1567815" cy="221615"/>
          </a:xfrm>
          <a:custGeom>
            <a:avLst/>
            <a:gdLst/>
            <a:ahLst/>
            <a:cxnLst/>
            <a:rect l="l" t="t" r="r" b="b"/>
            <a:pathLst>
              <a:path w="1567814" h="221614">
                <a:moveTo>
                  <a:pt x="0" y="0"/>
                </a:moveTo>
                <a:lnTo>
                  <a:pt x="1567687" y="221551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12390" y="3733800"/>
            <a:ext cx="1301115" cy="121285"/>
          </a:xfrm>
          <a:custGeom>
            <a:avLst/>
            <a:gdLst/>
            <a:ahLst/>
            <a:cxnLst/>
            <a:rect l="l" t="t" r="r" b="b"/>
            <a:pathLst>
              <a:path w="1301114" h="121285">
                <a:moveTo>
                  <a:pt x="0" y="121031"/>
                </a:moveTo>
                <a:lnTo>
                  <a:pt x="1300987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77921" y="4075176"/>
            <a:ext cx="1503045" cy="122555"/>
          </a:xfrm>
          <a:custGeom>
            <a:avLst/>
            <a:gdLst/>
            <a:ahLst/>
            <a:cxnLst/>
            <a:rect l="l" t="t" r="r" b="b"/>
            <a:pathLst>
              <a:path w="1503045" h="122554">
                <a:moveTo>
                  <a:pt x="0" y="122250"/>
                </a:moveTo>
                <a:lnTo>
                  <a:pt x="1502791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87293" y="3733800"/>
            <a:ext cx="925830" cy="191770"/>
          </a:xfrm>
          <a:custGeom>
            <a:avLst/>
            <a:gdLst/>
            <a:ahLst/>
            <a:cxnLst/>
            <a:rect l="l" t="t" r="r" b="b"/>
            <a:pathLst>
              <a:path w="925830" h="191770">
                <a:moveTo>
                  <a:pt x="0" y="191338"/>
                </a:moveTo>
                <a:lnTo>
                  <a:pt x="925576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15310" y="3971544"/>
            <a:ext cx="496570" cy="166370"/>
          </a:xfrm>
          <a:custGeom>
            <a:avLst/>
            <a:gdLst/>
            <a:ahLst/>
            <a:cxnLst/>
            <a:rect l="l" t="t" r="r" b="b"/>
            <a:pathLst>
              <a:path w="496569" h="166370">
                <a:moveTo>
                  <a:pt x="0" y="165811"/>
                </a:moveTo>
                <a:lnTo>
                  <a:pt x="496188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68228" y="3716078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3"/>
                </a:lnTo>
                <a:lnTo>
                  <a:pt x="267699" y="13930"/>
                </a:lnTo>
                <a:lnTo>
                  <a:pt x="222467" y="27673"/>
                </a:lnTo>
                <a:lnTo>
                  <a:pt x="180170" y="45608"/>
                </a:lnTo>
                <a:lnTo>
                  <a:pt x="141245" y="67488"/>
                </a:lnTo>
                <a:lnTo>
                  <a:pt x="106131" y="93069"/>
                </a:lnTo>
                <a:lnTo>
                  <a:pt x="75264" y="122103"/>
                </a:lnTo>
                <a:lnTo>
                  <a:pt x="49082" y="154347"/>
                </a:lnTo>
                <a:lnTo>
                  <a:pt x="28021" y="189553"/>
                </a:lnTo>
                <a:lnTo>
                  <a:pt x="12521" y="227477"/>
                </a:lnTo>
                <a:lnTo>
                  <a:pt x="3017" y="267873"/>
                </a:lnTo>
                <a:lnTo>
                  <a:pt x="0" y="309252"/>
                </a:lnTo>
                <a:lnTo>
                  <a:pt x="3439" y="350069"/>
                </a:lnTo>
                <a:lnTo>
                  <a:pt x="12993" y="389960"/>
                </a:lnTo>
                <a:lnTo>
                  <a:pt x="28317" y="428560"/>
                </a:lnTo>
                <a:lnTo>
                  <a:pt x="49071" y="465503"/>
                </a:lnTo>
                <a:lnTo>
                  <a:pt x="74911" y="500424"/>
                </a:lnTo>
                <a:lnTo>
                  <a:pt x="105494" y="532958"/>
                </a:lnTo>
                <a:lnTo>
                  <a:pt x="140477" y="562739"/>
                </a:lnTo>
                <a:lnTo>
                  <a:pt x="179519" y="589404"/>
                </a:lnTo>
                <a:lnTo>
                  <a:pt x="222276" y="612586"/>
                </a:lnTo>
                <a:lnTo>
                  <a:pt x="268405" y="631920"/>
                </a:lnTo>
                <a:lnTo>
                  <a:pt x="317565" y="647041"/>
                </a:lnTo>
                <a:lnTo>
                  <a:pt x="369412" y="657585"/>
                </a:lnTo>
                <a:lnTo>
                  <a:pt x="422011" y="663047"/>
                </a:lnTo>
                <a:lnTo>
                  <a:pt x="473425" y="663338"/>
                </a:lnTo>
                <a:lnTo>
                  <a:pt x="523216" y="658704"/>
                </a:lnTo>
                <a:lnTo>
                  <a:pt x="570946" y="649389"/>
                </a:lnTo>
                <a:lnTo>
                  <a:pt x="616179" y="635639"/>
                </a:lnTo>
                <a:lnTo>
                  <a:pt x="658476" y="617701"/>
                </a:lnTo>
                <a:lnTo>
                  <a:pt x="697400" y="595819"/>
                </a:lnTo>
                <a:lnTo>
                  <a:pt x="732514" y="570239"/>
                </a:lnTo>
                <a:lnTo>
                  <a:pt x="763381" y="541207"/>
                </a:lnTo>
                <a:lnTo>
                  <a:pt x="789564" y="508969"/>
                </a:lnTo>
                <a:lnTo>
                  <a:pt x="810624" y="473769"/>
                </a:lnTo>
                <a:lnTo>
                  <a:pt x="826125" y="435854"/>
                </a:lnTo>
                <a:lnTo>
                  <a:pt x="835629" y="395470"/>
                </a:lnTo>
                <a:lnTo>
                  <a:pt x="838671" y="354090"/>
                </a:lnTo>
                <a:lnTo>
                  <a:pt x="835248" y="313271"/>
                </a:lnTo>
                <a:lnTo>
                  <a:pt x="825705" y="273378"/>
                </a:lnTo>
                <a:lnTo>
                  <a:pt x="810384" y="234776"/>
                </a:lnTo>
                <a:lnTo>
                  <a:pt x="789630" y="197831"/>
                </a:lnTo>
                <a:lnTo>
                  <a:pt x="763786" y="162908"/>
                </a:lnTo>
                <a:lnTo>
                  <a:pt x="733195" y="130373"/>
                </a:lnTo>
                <a:lnTo>
                  <a:pt x="698203" y="100592"/>
                </a:lnTo>
                <a:lnTo>
                  <a:pt x="659151" y="73930"/>
                </a:lnTo>
                <a:lnTo>
                  <a:pt x="616385" y="50753"/>
                </a:lnTo>
                <a:lnTo>
                  <a:pt x="570248" y="31425"/>
                </a:lnTo>
                <a:lnTo>
                  <a:pt x="521083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135151" y="4158996"/>
            <a:ext cx="152400" cy="1539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75943" y="3848100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503960" y="4061459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001040" y="3777996"/>
            <a:ext cx="152400" cy="15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37990" y="3620726"/>
            <a:ext cx="923290" cy="723265"/>
          </a:xfrm>
          <a:custGeom>
            <a:avLst/>
            <a:gdLst/>
            <a:ahLst/>
            <a:cxnLst/>
            <a:rect l="l" t="t" r="r" b="b"/>
            <a:pathLst>
              <a:path w="923290" h="723264">
                <a:moveTo>
                  <a:pt x="529060" y="0"/>
                </a:moveTo>
                <a:lnTo>
                  <a:pt x="477298" y="2093"/>
                </a:lnTo>
                <a:lnTo>
                  <a:pt x="424508" y="8911"/>
                </a:lnTo>
                <a:lnTo>
                  <a:pt x="371098" y="20617"/>
                </a:lnTo>
                <a:lnTo>
                  <a:pt x="318903" y="36910"/>
                </a:lnTo>
                <a:lnTo>
                  <a:pt x="269671" y="57145"/>
                </a:lnTo>
                <a:lnTo>
                  <a:pt x="223672" y="80977"/>
                </a:lnTo>
                <a:lnTo>
                  <a:pt x="181178" y="108061"/>
                </a:lnTo>
                <a:lnTo>
                  <a:pt x="142460" y="138050"/>
                </a:lnTo>
                <a:lnTo>
                  <a:pt x="107791" y="170598"/>
                </a:lnTo>
                <a:lnTo>
                  <a:pt x="77442" y="205361"/>
                </a:lnTo>
                <a:lnTo>
                  <a:pt x="51684" y="241991"/>
                </a:lnTo>
                <a:lnTo>
                  <a:pt x="30790" y="280144"/>
                </a:lnTo>
                <a:lnTo>
                  <a:pt x="15030" y="319474"/>
                </a:lnTo>
                <a:lnTo>
                  <a:pt x="4676" y="359634"/>
                </a:lnTo>
                <a:lnTo>
                  <a:pt x="0" y="400279"/>
                </a:lnTo>
                <a:lnTo>
                  <a:pt x="1273" y="441063"/>
                </a:lnTo>
                <a:lnTo>
                  <a:pt x="8767" y="481640"/>
                </a:lnTo>
                <a:lnTo>
                  <a:pt x="22378" y="520600"/>
                </a:lnTo>
                <a:lnTo>
                  <a:pt x="41495" y="556657"/>
                </a:lnTo>
                <a:lnTo>
                  <a:pt x="65710" y="589646"/>
                </a:lnTo>
                <a:lnTo>
                  <a:pt x="94615" y="619400"/>
                </a:lnTo>
                <a:lnTo>
                  <a:pt x="127802" y="645754"/>
                </a:lnTo>
                <a:lnTo>
                  <a:pt x="164865" y="668542"/>
                </a:lnTo>
                <a:lnTo>
                  <a:pt x="205395" y="687599"/>
                </a:lnTo>
                <a:lnTo>
                  <a:pt x="248984" y="702758"/>
                </a:lnTo>
                <a:lnTo>
                  <a:pt x="295226" y="713854"/>
                </a:lnTo>
                <a:lnTo>
                  <a:pt x="343712" y="720721"/>
                </a:lnTo>
                <a:lnTo>
                  <a:pt x="394034" y="723193"/>
                </a:lnTo>
                <a:lnTo>
                  <a:pt x="445786" y="721104"/>
                </a:lnTo>
                <a:lnTo>
                  <a:pt x="498559" y="714289"/>
                </a:lnTo>
                <a:lnTo>
                  <a:pt x="551946" y="702582"/>
                </a:lnTo>
                <a:lnTo>
                  <a:pt x="604140" y="686286"/>
                </a:lnTo>
                <a:lnTo>
                  <a:pt x="653373" y="666047"/>
                </a:lnTo>
                <a:lnTo>
                  <a:pt x="699372" y="642210"/>
                </a:lnTo>
                <a:lnTo>
                  <a:pt x="741866" y="615122"/>
                </a:lnTo>
                <a:lnTo>
                  <a:pt x="780583" y="585127"/>
                </a:lnTo>
                <a:lnTo>
                  <a:pt x="815252" y="552572"/>
                </a:lnTo>
                <a:lnTo>
                  <a:pt x="845602" y="517803"/>
                </a:lnTo>
                <a:lnTo>
                  <a:pt x="871359" y="481166"/>
                </a:lnTo>
                <a:lnTo>
                  <a:pt x="892254" y="443006"/>
                </a:lnTo>
                <a:lnTo>
                  <a:pt x="908014" y="403669"/>
                </a:lnTo>
                <a:lnTo>
                  <a:pt x="918368" y="363501"/>
                </a:lnTo>
                <a:lnTo>
                  <a:pt x="923044" y="322848"/>
                </a:lnTo>
                <a:lnTo>
                  <a:pt x="921771" y="282056"/>
                </a:lnTo>
                <a:lnTo>
                  <a:pt x="914277" y="241470"/>
                </a:lnTo>
                <a:lnTo>
                  <a:pt x="900668" y="202509"/>
                </a:lnTo>
                <a:lnTo>
                  <a:pt x="881556" y="166455"/>
                </a:lnTo>
                <a:lnTo>
                  <a:pt x="857348" y="133471"/>
                </a:lnTo>
                <a:lnTo>
                  <a:pt x="828452" y="103724"/>
                </a:lnTo>
                <a:lnTo>
                  <a:pt x="795273" y="77379"/>
                </a:lnTo>
                <a:lnTo>
                  <a:pt x="758219" y="54601"/>
                </a:lnTo>
                <a:lnTo>
                  <a:pt x="717697" y="35556"/>
                </a:lnTo>
                <a:lnTo>
                  <a:pt x="674113" y="20407"/>
                </a:lnTo>
                <a:lnTo>
                  <a:pt x="627874" y="9322"/>
                </a:lnTo>
                <a:lnTo>
                  <a:pt x="579388" y="2464"/>
                </a:lnTo>
                <a:lnTo>
                  <a:pt x="52906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41219" y="3657600"/>
            <a:ext cx="153924" cy="152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93391" y="4136135"/>
            <a:ext cx="1524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709443" y="3998976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40991" y="3895344"/>
            <a:ext cx="152400" cy="1539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97457" y="3995165"/>
            <a:ext cx="1165860" cy="64135"/>
          </a:xfrm>
          <a:custGeom>
            <a:avLst/>
            <a:gdLst/>
            <a:ahLst/>
            <a:cxnLst/>
            <a:rect l="l" t="t" r="r" b="b"/>
            <a:pathLst>
              <a:path w="1165859" h="64135">
                <a:moveTo>
                  <a:pt x="0" y="63614"/>
                </a:moveTo>
                <a:lnTo>
                  <a:pt x="1165606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122960" y="3901440"/>
            <a:ext cx="389382" cy="2670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84248" y="3800855"/>
            <a:ext cx="434213" cy="3439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TextShape 1">
            <a:extLst>
              <a:ext uri="{FF2B5EF4-FFF2-40B4-BE49-F238E27FC236}">
                <a16:creationId xmlns:a16="http://schemas.microsoft.com/office/drawing/2014/main" id="{AC4ED063-CA14-E145-B50C-00A4F9788D0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54" name="TextShape 2">
            <a:extLst>
              <a:ext uri="{FF2B5EF4-FFF2-40B4-BE49-F238E27FC236}">
                <a16:creationId xmlns:a16="http://schemas.microsoft.com/office/drawing/2014/main" id="{CDC53972-DEF6-EF4F-AB5C-50D1698BC28A}"/>
              </a:ext>
            </a:extLst>
          </p:cNvPr>
          <p:cNvSpPr txBox="1"/>
          <p:nvPr/>
        </p:nvSpPr>
        <p:spPr>
          <a:xfrm>
            <a:off x="228600" y="1045722"/>
            <a:ext cx="8769348" cy="5841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need to define a way to measure the distance (linkage criterion) between clusters:</a:t>
            </a:r>
          </a:p>
        </p:txBody>
      </p:sp>
      <p:sp>
        <p:nvSpPr>
          <p:cNvPr id="155" name="TextShape 2">
            <a:extLst>
              <a:ext uri="{FF2B5EF4-FFF2-40B4-BE49-F238E27FC236}">
                <a16:creationId xmlns:a16="http://schemas.microsoft.com/office/drawing/2014/main" id="{1594471F-5BBD-3943-A269-481C525FF2FA}"/>
              </a:ext>
            </a:extLst>
          </p:cNvPr>
          <p:cNvSpPr txBox="1"/>
          <p:nvPr/>
        </p:nvSpPr>
        <p:spPr>
          <a:xfrm>
            <a:off x="1033777" y="1581150"/>
            <a:ext cx="208861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156" name="TextShape 2">
            <a:extLst>
              <a:ext uri="{FF2B5EF4-FFF2-40B4-BE49-F238E27FC236}">
                <a16:creationId xmlns:a16="http://schemas.microsoft.com/office/drawing/2014/main" id="{2A806E09-6872-B641-857F-BC2DB033DA26}"/>
              </a:ext>
            </a:extLst>
          </p:cNvPr>
          <p:cNvSpPr txBox="1"/>
          <p:nvPr/>
        </p:nvSpPr>
        <p:spPr>
          <a:xfrm>
            <a:off x="5868228" y="1586451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157" name="TextShape 2">
            <a:extLst>
              <a:ext uri="{FF2B5EF4-FFF2-40B4-BE49-F238E27FC236}">
                <a16:creationId xmlns:a16="http://schemas.microsoft.com/office/drawing/2014/main" id="{D347A652-11D5-F145-8E54-8394A49357B8}"/>
              </a:ext>
            </a:extLst>
          </p:cNvPr>
          <p:cNvSpPr txBox="1"/>
          <p:nvPr/>
        </p:nvSpPr>
        <p:spPr>
          <a:xfrm>
            <a:off x="5868228" y="3333750"/>
            <a:ext cx="2080229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Centroid linkage</a:t>
            </a:r>
          </a:p>
        </p:txBody>
      </p:sp>
      <p:sp>
        <p:nvSpPr>
          <p:cNvPr id="158" name="TextShape 2">
            <a:extLst>
              <a:ext uri="{FF2B5EF4-FFF2-40B4-BE49-F238E27FC236}">
                <a16:creationId xmlns:a16="http://schemas.microsoft.com/office/drawing/2014/main" id="{CBE9ED26-5BF7-4145-B3C7-CD5FBEFBE5EC}"/>
              </a:ext>
            </a:extLst>
          </p:cNvPr>
          <p:cNvSpPr txBox="1"/>
          <p:nvPr/>
        </p:nvSpPr>
        <p:spPr>
          <a:xfrm>
            <a:off x="1033778" y="3328431"/>
            <a:ext cx="2088616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/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674222D-E280-6B4F-9D61-412B9CD8A3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38" y="2647950"/>
                <a:ext cx="2811154" cy="487441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/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{</m:t>
                          </m:r>
                          <m:r>
                            <m:rPr>
                              <m:sty m:val="p"/>
                            </m:rPr>
                            <a:rPr lang="el-GR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)}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F38AF45-D2B6-9848-99E1-96380536F0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696" y="2644947"/>
                <a:ext cx="2811154" cy="487441"/>
              </a:xfrm>
              <a:prstGeom prst="rect">
                <a:avLst/>
              </a:prstGeom>
              <a:blipFill>
                <a:blip r:embed="rId15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/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∙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naryPr>
                            <m:sub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Δ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(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𝑥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BB4E0B6D-54F8-8847-8701-E409DF2BE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69943"/>
                <a:ext cx="3492687" cy="746743"/>
              </a:xfrm>
              <a:prstGeom prst="rect">
                <a:avLst/>
              </a:prstGeom>
              <a:blipFill>
                <a:blip r:embed="rId16"/>
                <a:stretch>
                  <a:fillRect t="-111667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/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sz="1600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 spc="4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sz="160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sz="160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𝑥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sz="1600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l-GR" sz="1600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  <m: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en-US" sz="1600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𝑦</m:t>
                                  </m:r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600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8AB19C8-8DA2-A249-BB5E-CAF8BC5B8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486" y="4369943"/>
                <a:ext cx="3089114" cy="698012"/>
              </a:xfrm>
              <a:prstGeom prst="rect">
                <a:avLst/>
              </a:prstGeom>
              <a:blipFill>
                <a:blip r:embed="rId17"/>
                <a:stretch>
                  <a:fillRect t="-5535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TextBox 162">
            <a:extLst>
              <a:ext uri="{FF2B5EF4-FFF2-40B4-BE49-F238E27FC236}">
                <a16:creationId xmlns:a16="http://schemas.microsoft.com/office/drawing/2014/main" id="{4B7144B1-A73C-0241-A023-56CFADE0A348}"/>
              </a:ext>
            </a:extLst>
          </p:cNvPr>
          <p:cNvSpPr txBox="1"/>
          <p:nvPr/>
        </p:nvSpPr>
        <p:spPr>
          <a:xfrm>
            <a:off x="3554409" y="1984688"/>
            <a:ext cx="1778742" cy="584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any distance metric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2D9F5CD-A9B0-3B44-B8B3-91D33BEF4719}"/>
              </a:ext>
            </a:extLst>
          </p:cNvPr>
          <p:cNvSpPr txBox="1"/>
          <p:nvPr/>
        </p:nvSpPr>
        <p:spPr>
          <a:xfrm>
            <a:off x="3549851" y="3579666"/>
            <a:ext cx="1778742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all distance metrics have centroids</a:t>
            </a:r>
          </a:p>
        </p:txBody>
      </p:sp>
    </p:spTree>
    <p:extLst>
      <p:ext uri="{BB962C8B-B14F-4D97-AF65-F5344CB8AC3E}">
        <p14:creationId xmlns:p14="http://schemas.microsoft.com/office/powerpoint/2010/main" val="1597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bject 57"/>
          <p:cNvSpPr/>
          <p:nvPr/>
        </p:nvSpPr>
        <p:spPr>
          <a:xfrm>
            <a:off x="4792248" y="2265104"/>
            <a:ext cx="838835" cy="663575"/>
          </a:xfrm>
          <a:custGeom>
            <a:avLst/>
            <a:gdLst/>
            <a:ahLst/>
            <a:cxnLst/>
            <a:rect l="l" t="t" r="r" b="b"/>
            <a:pathLst>
              <a:path w="838835" h="663575">
                <a:moveTo>
                  <a:pt x="365220" y="0"/>
                </a:moveTo>
                <a:lnTo>
                  <a:pt x="315429" y="4624"/>
                </a:lnTo>
                <a:lnTo>
                  <a:pt x="267699" y="13931"/>
                </a:lnTo>
                <a:lnTo>
                  <a:pt x="222467" y="27675"/>
                </a:lnTo>
                <a:lnTo>
                  <a:pt x="180170" y="45611"/>
                </a:lnTo>
                <a:lnTo>
                  <a:pt x="141245" y="67494"/>
                </a:lnTo>
                <a:lnTo>
                  <a:pt x="106131" y="93077"/>
                </a:lnTo>
                <a:lnTo>
                  <a:pt x="75264" y="122116"/>
                </a:lnTo>
                <a:lnTo>
                  <a:pt x="49082" y="154364"/>
                </a:lnTo>
                <a:lnTo>
                  <a:pt x="28021" y="189576"/>
                </a:lnTo>
                <a:lnTo>
                  <a:pt x="12521" y="227507"/>
                </a:lnTo>
                <a:lnTo>
                  <a:pt x="3017" y="267911"/>
                </a:lnTo>
                <a:lnTo>
                  <a:pt x="0" y="309282"/>
                </a:lnTo>
                <a:lnTo>
                  <a:pt x="3439" y="350093"/>
                </a:lnTo>
                <a:lnTo>
                  <a:pt x="12993" y="389980"/>
                </a:lnTo>
                <a:lnTo>
                  <a:pt x="28317" y="428576"/>
                </a:lnTo>
                <a:lnTo>
                  <a:pt x="49071" y="465516"/>
                </a:lnTo>
                <a:lnTo>
                  <a:pt x="74911" y="500434"/>
                </a:lnTo>
                <a:lnTo>
                  <a:pt x="105494" y="532965"/>
                </a:lnTo>
                <a:lnTo>
                  <a:pt x="140477" y="562743"/>
                </a:lnTo>
                <a:lnTo>
                  <a:pt x="179519" y="589403"/>
                </a:lnTo>
                <a:lnTo>
                  <a:pt x="222276" y="612579"/>
                </a:lnTo>
                <a:lnTo>
                  <a:pt x="268405" y="631905"/>
                </a:lnTo>
                <a:lnTo>
                  <a:pt x="317565" y="647016"/>
                </a:lnTo>
                <a:lnTo>
                  <a:pt x="369412" y="657547"/>
                </a:lnTo>
                <a:lnTo>
                  <a:pt x="422011" y="663025"/>
                </a:lnTo>
                <a:lnTo>
                  <a:pt x="473425" y="663330"/>
                </a:lnTo>
                <a:lnTo>
                  <a:pt x="523216" y="658706"/>
                </a:lnTo>
                <a:lnTo>
                  <a:pt x="570946" y="649399"/>
                </a:lnTo>
                <a:lnTo>
                  <a:pt x="616179" y="635654"/>
                </a:lnTo>
                <a:lnTo>
                  <a:pt x="658476" y="617718"/>
                </a:lnTo>
                <a:lnTo>
                  <a:pt x="697400" y="595835"/>
                </a:lnTo>
                <a:lnTo>
                  <a:pt x="732514" y="570252"/>
                </a:lnTo>
                <a:lnTo>
                  <a:pt x="763381" y="541213"/>
                </a:lnTo>
                <a:lnTo>
                  <a:pt x="789564" y="508965"/>
                </a:lnTo>
                <a:lnTo>
                  <a:pt x="810624" y="473753"/>
                </a:lnTo>
                <a:lnTo>
                  <a:pt x="826125" y="435822"/>
                </a:lnTo>
                <a:lnTo>
                  <a:pt x="835629" y="395419"/>
                </a:lnTo>
                <a:lnTo>
                  <a:pt x="838646" y="354048"/>
                </a:lnTo>
                <a:lnTo>
                  <a:pt x="835206" y="313236"/>
                </a:lnTo>
                <a:lnTo>
                  <a:pt x="825653" y="273349"/>
                </a:lnTo>
                <a:lnTo>
                  <a:pt x="810328" y="234753"/>
                </a:lnTo>
                <a:lnTo>
                  <a:pt x="789574" y="197813"/>
                </a:lnTo>
                <a:lnTo>
                  <a:pt x="763735" y="162895"/>
                </a:lnTo>
                <a:lnTo>
                  <a:pt x="733152" y="130364"/>
                </a:lnTo>
                <a:lnTo>
                  <a:pt x="698168" y="100586"/>
                </a:lnTo>
                <a:lnTo>
                  <a:pt x="659126" y="73926"/>
                </a:lnTo>
                <a:lnTo>
                  <a:pt x="616370" y="50750"/>
                </a:lnTo>
                <a:lnTo>
                  <a:pt x="570240" y="31424"/>
                </a:lnTo>
                <a:lnTo>
                  <a:pt x="521081" y="16313"/>
                </a:lnTo>
                <a:lnTo>
                  <a:pt x="469234" y="5783"/>
                </a:lnTo>
                <a:lnTo>
                  <a:pt x="416634" y="304"/>
                </a:lnTo>
                <a:lnTo>
                  <a:pt x="36522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64252" y="2714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3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7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3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05044" y="240385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3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3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7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70865" y="0"/>
                </a:moveTo>
                <a:lnTo>
                  <a:pt x="43291" y="5506"/>
                </a:lnTo>
                <a:lnTo>
                  <a:pt x="20764" y="20526"/>
                </a:lnTo>
                <a:lnTo>
                  <a:pt x="5572" y="42808"/>
                </a:lnTo>
                <a:lnTo>
                  <a:pt x="0" y="70104"/>
                </a:lnTo>
                <a:lnTo>
                  <a:pt x="5572" y="97399"/>
                </a:lnTo>
                <a:lnTo>
                  <a:pt x="20764" y="119681"/>
                </a:lnTo>
                <a:lnTo>
                  <a:pt x="43291" y="134701"/>
                </a:lnTo>
                <a:lnTo>
                  <a:pt x="70865" y="140208"/>
                </a:lnTo>
                <a:lnTo>
                  <a:pt x="98440" y="134701"/>
                </a:lnTo>
                <a:lnTo>
                  <a:pt x="120967" y="119681"/>
                </a:lnTo>
                <a:lnTo>
                  <a:pt x="136159" y="97399"/>
                </a:lnTo>
                <a:lnTo>
                  <a:pt x="141731" y="70104"/>
                </a:lnTo>
                <a:lnTo>
                  <a:pt x="136159" y="42808"/>
                </a:lnTo>
                <a:lnTo>
                  <a:pt x="120967" y="20526"/>
                </a:lnTo>
                <a:lnTo>
                  <a:pt x="98440" y="5506"/>
                </a:lnTo>
                <a:lnTo>
                  <a:pt x="70865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3059" y="2617216"/>
            <a:ext cx="142240" cy="140335"/>
          </a:xfrm>
          <a:custGeom>
            <a:avLst/>
            <a:gdLst/>
            <a:ahLst/>
            <a:cxnLst/>
            <a:rect l="l" t="t" r="r" b="b"/>
            <a:pathLst>
              <a:path w="142239" h="140335">
                <a:moveTo>
                  <a:pt x="0" y="70104"/>
                </a:moveTo>
                <a:lnTo>
                  <a:pt x="5572" y="42808"/>
                </a:lnTo>
                <a:lnTo>
                  <a:pt x="20764" y="20526"/>
                </a:lnTo>
                <a:lnTo>
                  <a:pt x="43291" y="5506"/>
                </a:lnTo>
                <a:lnTo>
                  <a:pt x="70865" y="0"/>
                </a:lnTo>
                <a:lnTo>
                  <a:pt x="98440" y="5506"/>
                </a:lnTo>
                <a:lnTo>
                  <a:pt x="120967" y="20526"/>
                </a:lnTo>
                <a:lnTo>
                  <a:pt x="136159" y="42808"/>
                </a:lnTo>
                <a:lnTo>
                  <a:pt x="141731" y="70104"/>
                </a:lnTo>
                <a:lnTo>
                  <a:pt x="136159" y="97399"/>
                </a:lnTo>
                <a:lnTo>
                  <a:pt x="120967" y="119681"/>
                </a:lnTo>
                <a:lnTo>
                  <a:pt x="98440" y="134701"/>
                </a:lnTo>
                <a:lnTo>
                  <a:pt x="70865" y="140208"/>
                </a:lnTo>
                <a:lnTo>
                  <a:pt x="43291" y="134701"/>
                </a:lnTo>
                <a:lnTo>
                  <a:pt x="20764" y="119681"/>
                </a:lnTo>
                <a:lnTo>
                  <a:pt x="5572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4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4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8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4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30140" y="2333753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4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8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4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78552" y="2563877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32765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5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50535" y="2452625"/>
            <a:ext cx="138430" cy="121285"/>
          </a:xfrm>
          <a:custGeom>
            <a:avLst/>
            <a:gdLst/>
            <a:ahLst/>
            <a:cxnLst/>
            <a:rect l="l" t="t" r="r" b="b"/>
            <a:pathLst>
              <a:path w="138429" h="121285">
                <a:moveTo>
                  <a:pt x="0" y="0"/>
                </a:moveTo>
                <a:lnTo>
                  <a:pt x="138175" y="120776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134355" y="2620265"/>
            <a:ext cx="53975" cy="95250"/>
          </a:xfrm>
          <a:custGeom>
            <a:avLst/>
            <a:gdLst/>
            <a:ahLst/>
            <a:cxnLst/>
            <a:rect l="l" t="t" r="r" b="b"/>
            <a:pathLst>
              <a:path w="53975" h="95250">
                <a:moveTo>
                  <a:pt x="0" y="94995"/>
                </a:moveTo>
                <a:lnTo>
                  <a:pt x="53848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234940" y="2522728"/>
            <a:ext cx="92075" cy="50800"/>
          </a:xfrm>
          <a:custGeom>
            <a:avLst/>
            <a:gdLst/>
            <a:ahLst/>
            <a:cxnLst/>
            <a:rect l="l" t="t" r="r" b="b"/>
            <a:pathLst>
              <a:path w="92075" h="50800">
                <a:moveTo>
                  <a:pt x="0" y="50546"/>
                </a:moveTo>
                <a:lnTo>
                  <a:pt x="9194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44084" y="2597405"/>
            <a:ext cx="189865" cy="90170"/>
          </a:xfrm>
          <a:custGeom>
            <a:avLst/>
            <a:gdLst/>
            <a:ahLst/>
            <a:cxnLst/>
            <a:rect l="l" t="t" r="r" b="b"/>
            <a:pathLst>
              <a:path w="189864" h="90169">
                <a:moveTo>
                  <a:pt x="0" y="0"/>
                </a:moveTo>
                <a:lnTo>
                  <a:pt x="189737" y="9016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9448" y="2254984"/>
            <a:ext cx="923290" cy="723900"/>
          </a:xfrm>
          <a:custGeom>
            <a:avLst/>
            <a:gdLst/>
            <a:ahLst/>
            <a:cxnLst/>
            <a:rect l="l" t="t" r="r" b="b"/>
            <a:pathLst>
              <a:path w="923290" h="723900">
                <a:moveTo>
                  <a:pt x="529008" y="0"/>
                </a:moveTo>
                <a:lnTo>
                  <a:pt x="477257" y="2085"/>
                </a:lnTo>
                <a:lnTo>
                  <a:pt x="424485" y="8898"/>
                </a:lnTo>
                <a:lnTo>
                  <a:pt x="371098" y="20602"/>
                </a:lnTo>
                <a:lnTo>
                  <a:pt x="318903" y="36896"/>
                </a:lnTo>
                <a:lnTo>
                  <a:pt x="269671" y="57136"/>
                </a:lnTo>
                <a:lnTo>
                  <a:pt x="223672" y="80976"/>
                </a:lnTo>
                <a:lnTo>
                  <a:pt x="181178" y="108069"/>
                </a:lnTo>
                <a:lnTo>
                  <a:pt x="142460" y="138068"/>
                </a:lnTo>
                <a:lnTo>
                  <a:pt x="107791" y="170628"/>
                </a:lnTo>
                <a:lnTo>
                  <a:pt x="77442" y="205403"/>
                </a:lnTo>
                <a:lnTo>
                  <a:pt x="51684" y="242046"/>
                </a:lnTo>
                <a:lnTo>
                  <a:pt x="30790" y="280210"/>
                </a:lnTo>
                <a:lnTo>
                  <a:pt x="15030" y="319550"/>
                </a:lnTo>
                <a:lnTo>
                  <a:pt x="4676" y="359719"/>
                </a:lnTo>
                <a:lnTo>
                  <a:pt x="0" y="400371"/>
                </a:lnTo>
                <a:lnTo>
                  <a:pt x="1273" y="441160"/>
                </a:lnTo>
                <a:lnTo>
                  <a:pt x="8767" y="481739"/>
                </a:lnTo>
                <a:lnTo>
                  <a:pt x="22353" y="520702"/>
                </a:lnTo>
                <a:lnTo>
                  <a:pt x="41448" y="556762"/>
                </a:lnTo>
                <a:lnTo>
                  <a:pt x="65645" y="589753"/>
                </a:lnTo>
                <a:lnTo>
                  <a:pt x="94537" y="619510"/>
                </a:lnTo>
                <a:lnTo>
                  <a:pt x="127715" y="645867"/>
                </a:lnTo>
                <a:lnTo>
                  <a:pt x="164771" y="668658"/>
                </a:lnTo>
                <a:lnTo>
                  <a:pt x="205299" y="687717"/>
                </a:lnTo>
                <a:lnTo>
                  <a:pt x="248891" y="702879"/>
                </a:lnTo>
                <a:lnTo>
                  <a:pt x="295138" y="713978"/>
                </a:lnTo>
                <a:lnTo>
                  <a:pt x="343634" y="720847"/>
                </a:lnTo>
                <a:lnTo>
                  <a:pt x="393970" y="723322"/>
                </a:lnTo>
                <a:lnTo>
                  <a:pt x="445740" y="721236"/>
                </a:lnTo>
                <a:lnTo>
                  <a:pt x="498534" y="714424"/>
                </a:lnTo>
                <a:lnTo>
                  <a:pt x="551946" y="702719"/>
                </a:lnTo>
                <a:lnTo>
                  <a:pt x="604140" y="686402"/>
                </a:lnTo>
                <a:lnTo>
                  <a:pt x="653373" y="666145"/>
                </a:lnTo>
                <a:lnTo>
                  <a:pt x="699371" y="642295"/>
                </a:lnTo>
                <a:lnTo>
                  <a:pt x="741863" y="615197"/>
                </a:lnTo>
                <a:lnTo>
                  <a:pt x="780578" y="585197"/>
                </a:lnTo>
                <a:lnTo>
                  <a:pt x="815242" y="552640"/>
                </a:lnTo>
                <a:lnTo>
                  <a:pt x="845586" y="517871"/>
                </a:lnTo>
                <a:lnTo>
                  <a:pt x="871336" y="481236"/>
                </a:lnTo>
                <a:lnTo>
                  <a:pt x="892220" y="443080"/>
                </a:lnTo>
                <a:lnTo>
                  <a:pt x="907968" y="403749"/>
                </a:lnTo>
                <a:lnTo>
                  <a:pt x="918307" y="363588"/>
                </a:lnTo>
                <a:lnTo>
                  <a:pt x="922964" y="322943"/>
                </a:lnTo>
                <a:lnTo>
                  <a:pt x="921669" y="282159"/>
                </a:lnTo>
                <a:lnTo>
                  <a:pt x="914150" y="241582"/>
                </a:lnTo>
                <a:lnTo>
                  <a:pt x="900564" y="202620"/>
                </a:lnTo>
                <a:lnTo>
                  <a:pt x="881469" y="166560"/>
                </a:lnTo>
                <a:lnTo>
                  <a:pt x="857273" y="133568"/>
                </a:lnTo>
                <a:lnTo>
                  <a:pt x="828383" y="103811"/>
                </a:lnTo>
                <a:lnTo>
                  <a:pt x="795208" y="77454"/>
                </a:lnTo>
                <a:lnTo>
                  <a:pt x="758155" y="54663"/>
                </a:lnTo>
                <a:lnTo>
                  <a:pt x="717633" y="35604"/>
                </a:lnTo>
                <a:lnTo>
                  <a:pt x="674050" y="20442"/>
                </a:lnTo>
                <a:lnTo>
                  <a:pt x="627812" y="9344"/>
                </a:lnTo>
                <a:lnTo>
                  <a:pt x="579329" y="2474"/>
                </a:lnTo>
                <a:lnTo>
                  <a:pt x="529008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10043" y="22971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3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3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60692" y="277723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3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3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76743" y="2640077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7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908292" y="2536444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4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7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28331" y="2583688"/>
            <a:ext cx="66040" cy="66040"/>
          </a:xfrm>
          <a:custGeom>
            <a:avLst/>
            <a:gdLst/>
            <a:ahLst/>
            <a:cxnLst/>
            <a:rect l="l" t="t" r="r" b="b"/>
            <a:pathLst>
              <a:path w="66040" h="66039">
                <a:moveTo>
                  <a:pt x="32766" y="0"/>
                </a:moveTo>
                <a:lnTo>
                  <a:pt x="20038" y="2583"/>
                </a:lnTo>
                <a:lnTo>
                  <a:pt x="9620" y="9620"/>
                </a:lnTo>
                <a:lnTo>
                  <a:pt x="2583" y="20038"/>
                </a:lnTo>
                <a:lnTo>
                  <a:pt x="0" y="32766"/>
                </a:lnTo>
                <a:lnTo>
                  <a:pt x="2583" y="45493"/>
                </a:lnTo>
                <a:lnTo>
                  <a:pt x="9620" y="55911"/>
                </a:lnTo>
                <a:lnTo>
                  <a:pt x="20038" y="62948"/>
                </a:lnTo>
                <a:lnTo>
                  <a:pt x="32766" y="65531"/>
                </a:lnTo>
                <a:lnTo>
                  <a:pt x="45493" y="62948"/>
                </a:lnTo>
                <a:lnTo>
                  <a:pt x="55911" y="55911"/>
                </a:lnTo>
                <a:lnTo>
                  <a:pt x="62948" y="45493"/>
                </a:lnTo>
                <a:lnTo>
                  <a:pt x="65532" y="32766"/>
                </a:lnTo>
                <a:lnTo>
                  <a:pt x="62948" y="20038"/>
                </a:lnTo>
                <a:lnTo>
                  <a:pt x="55911" y="9620"/>
                </a:lnTo>
                <a:lnTo>
                  <a:pt x="45493" y="2583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48500" y="2606549"/>
            <a:ext cx="180340" cy="10160"/>
          </a:xfrm>
          <a:custGeom>
            <a:avLst/>
            <a:gdLst/>
            <a:ahLst/>
            <a:cxnLst/>
            <a:rect l="l" t="t" r="r" b="b"/>
            <a:pathLst>
              <a:path w="180340" h="10160">
                <a:moveTo>
                  <a:pt x="0" y="0"/>
                </a:moveTo>
                <a:lnTo>
                  <a:pt x="180085" y="10159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30795" y="2640077"/>
            <a:ext cx="107314" cy="137160"/>
          </a:xfrm>
          <a:custGeom>
            <a:avLst/>
            <a:gdLst/>
            <a:ahLst/>
            <a:cxnLst/>
            <a:rect l="l" t="t" r="r" b="b"/>
            <a:pathLst>
              <a:path w="107315" h="137160">
                <a:moveTo>
                  <a:pt x="0" y="137160"/>
                </a:moveTo>
                <a:lnTo>
                  <a:pt x="10706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260335" y="2437384"/>
            <a:ext cx="19050" cy="146685"/>
          </a:xfrm>
          <a:custGeom>
            <a:avLst/>
            <a:gdLst/>
            <a:ahLst/>
            <a:cxnLst/>
            <a:rect l="l" t="t" r="r" b="b"/>
            <a:pathLst>
              <a:path w="19050" h="146685">
                <a:moveTo>
                  <a:pt x="0" y="146304"/>
                </a:moveTo>
                <a:lnTo>
                  <a:pt x="18796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293864" y="2617216"/>
            <a:ext cx="182880" cy="93980"/>
          </a:xfrm>
          <a:custGeom>
            <a:avLst/>
            <a:gdLst/>
            <a:ahLst/>
            <a:cxnLst/>
            <a:rect l="l" t="t" r="r" b="b"/>
            <a:pathLst>
              <a:path w="182879" h="93980">
                <a:moveTo>
                  <a:pt x="0" y="0"/>
                </a:moveTo>
                <a:lnTo>
                  <a:pt x="182879" y="93599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84020" y="2184400"/>
            <a:ext cx="2202180" cy="844550"/>
          </a:xfrm>
          <a:custGeom>
            <a:avLst/>
            <a:gdLst/>
            <a:ahLst/>
            <a:cxnLst/>
            <a:rect l="l" t="t" r="r" b="b"/>
            <a:pathLst>
              <a:path w="2202179" h="844550">
                <a:moveTo>
                  <a:pt x="1101090" y="0"/>
                </a:moveTo>
                <a:lnTo>
                  <a:pt x="1034018" y="770"/>
                </a:lnTo>
                <a:lnTo>
                  <a:pt x="968009" y="3051"/>
                </a:lnTo>
                <a:lnTo>
                  <a:pt x="903178" y="6800"/>
                </a:lnTo>
                <a:lnTo>
                  <a:pt x="839639" y="11972"/>
                </a:lnTo>
                <a:lnTo>
                  <a:pt x="777507" y="18522"/>
                </a:lnTo>
                <a:lnTo>
                  <a:pt x="716899" y="26407"/>
                </a:lnTo>
                <a:lnTo>
                  <a:pt x="657930" y="35583"/>
                </a:lnTo>
                <a:lnTo>
                  <a:pt x="600713" y="46005"/>
                </a:lnTo>
                <a:lnTo>
                  <a:pt x="545366" y="57629"/>
                </a:lnTo>
                <a:lnTo>
                  <a:pt x="492002" y="70412"/>
                </a:lnTo>
                <a:lnTo>
                  <a:pt x="440738" y="84308"/>
                </a:lnTo>
                <a:lnTo>
                  <a:pt x="391687" y="99275"/>
                </a:lnTo>
                <a:lnTo>
                  <a:pt x="344967" y="115267"/>
                </a:lnTo>
                <a:lnTo>
                  <a:pt x="300691" y="132241"/>
                </a:lnTo>
                <a:lnTo>
                  <a:pt x="258975" y="150152"/>
                </a:lnTo>
                <a:lnTo>
                  <a:pt x="219934" y="168957"/>
                </a:lnTo>
                <a:lnTo>
                  <a:pt x="183684" y="188611"/>
                </a:lnTo>
                <a:lnTo>
                  <a:pt x="150339" y="209070"/>
                </a:lnTo>
                <a:lnTo>
                  <a:pt x="92828" y="252226"/>
                </a:lnTo>
                <a:lnTo>
                  <a:pt x="48321" y="298074"/>
                </a:lnTo>
                <a:lnTo>
                  <a:pt x="17741" y="346259"/>
                </a:lnTo>
                <a:lnTo>
                  <a:pt x="2009" y="396429"/>
                </a:lnTo>
                <a:lnTo>
                  <a:pt x="0" y="422148"/>
                </a:lnTo>
                <a:lnTo>
                  <a:pt x="2009" y="447866"/>
                </a:lnTo>
                <a:lnTo>
                  <a:pt x="17741" y="498036"/>
                </a:lnTo>
                <a:lnTo>
                  <a:pt x="48321" y="546221"/>
                </a:lnTo>
                <a:lnTo>
                  <a:pt x="92828" y="592069"/>
                </a:lnTo>
                <a:lnTo>
                  <a:pt x="150339" y="635225"/>
                </a:lnTo>
                <a:lnTo>
                  <a:pt x="183684" y="655684"/>
                </a:lnTo>
                <a:lnTo>
                  <a:pt x="219934" y="675338"/>
                </a:lnTo>
                <a:lnTo>
                  <a:pt x="258975" y="694143"/>
                </a:lnTo>
                <a:lnTo>
                  <a:pt x="300691" y="712054"/>
                </a:lnTo>
                <a:lnTo>
                  <a:pt x="344967" y="729028"/>
                </a:lnTo>
                <a:lnTo>
                  <a:pt x="391687" y="745020"/>
                </a:lnTo>
                <a:lnTo>
                  <a:pt x="440738" y="759987"/>
                </a:lnTo>
                <a:lnTo>
                  <a:pt x="492002" y="773883"/>
                </a:lnTo>
                <a:lnTo>
                  <a:pt x="545366" y="786666"/>
                </a:lnTo>
                <a:lnTo>
                  <a:pt x="600713" y="798290"/>
                </a:lnTo>
                <a:lnTo>
                  <a:pt x="657930" y="808712"/>
                </a:lnTo>
                <a:lnTo>
                  <a:pt x="716899" y="817888"/>
                </a:lnTo>
                <a:lnTo>
                  <a:pt x="777507" y="825773"/>
                </a:lnTo>
                <a:lnTo>
                  <a:pt x="839639" y="832323"/>
                </a:lnTo>
                <a:lnTo>
                  <a:pt x="903178" y="837495"/>
                </a:lnTo>
                <a:lnTo>
                  <a:pt x="968009" y="841244"/>
                </a:lnTo>
                <a:lnTo>
                  <a:pt x="1034018" y="843525"/>
                </a:lnTo>
                <a:lnTo>
                  <a:pt x="1101090" y="844295"/>
                </a:lnTo>
                <a:lnTo>
                  <a:pt x="1168161" y="843525"/>
                </a:lnTo>
                <a:lnTo>
                  <a:pt x="1234170" y="841244"/>
                </a:lnTo>
                <a:lnTo>
                  <a:pt x="1299001" y="837495"/>
                </a:lnTo>
                <a:lnTo>
                  <a:pt x="1362540" y="832323"/>
                </a:lnTo>
                <a:lnTo>
                  <a:pt x="1424672" y="825773"/>
                </a:lnTo>
                <a:lnTo>
                  <a:pt x="1485280" y="817888"/>
                </a:lnTo>
                <a:lnTo>
                  <a:pt x="1544249" y="808712"/>
                </a:lnTo>
                <a:lnTo>
                  <a:pt x="1601466" y="798290"/>
                </a:lnTo>
                <a:lnTo>
                  <a:pt x="1656813" y="786666"/>
                </a:lnTo>
                <a:lnTo>
                  <a:pt x="1710177" y="773883"/>
                </a:lnTo>
                <a:lnTo>
                  <a:pt x="1761441" y="759987"/>
                </a:lnTo>
                <a:lnTo>
                  <a:pt x="1810492" y="745020"/>
                </a:lnTo>
                <a:lnTo>
                  <a:pt x="1857212" y="729028"/>
                </a:lnTo>
                <a:lnTo>
                  <a:pt x="1901488" y="712054"/>
                </a:lnTo>
                <a:lnTo>
                  <a:pt x="1943204" y="694143"/>
                </a:lnTo>
                <a:lnTo>
                  <a:pt x="1982245" y="675338"/>
                </a:lnTo>
                <a:lnTo>
                  <a:pt x="2018495" y="655684"/>
                </a:lnTo>
                <a:lnTo>
                  <a:pt x="2051840" y="635225"/>
                </a:lnTo>
                <a:lnTo>
                  <a:pt x="2109351" y="592069"/>
                </a:lnTo>
                <a:lnTo>
                  <a:pt x="2153858" y="546221"/>
                </a:lnTo>
                <a:lnTo>
                  <a:pt x="2184438" y="498036"/>
                </a:lnTo>
                <a:lnTo>
                  <a:pt x="2200170" y="447866"/>
                </a:lnTo>
                <a:lnTo>
                  <a:pt x="2202179" y="422148"/>
                </a:lnTo>
                <a:lnTo>
                  <a:pt x="2200170" y="396429"/>
                </a:lnTo>
                <a:lnTo>
                  <a:pt x="2184438" y="346259"/>
                </a:lnTo>
                <a:lnTo>
                  <a:pt x="2153858" y="298074"/>
                </a:lnTo>
                <a:lnTo>
                  <a:pt x="2109351" y="252226"/>
                </a:lnTo>
                <a:lnTo>
                  <a:pt x="2051840" y="209070"/>
                </a:lnTo>
                <a:lnTo>
                  <a:pt x="2018495" y="188611"/>
                </a:lnTo>
                <a:lnTo>
                  <a:pt x="1982245" y="168957"/>
                </a:lnTo>
                <a:lnTo>
                  <a:pt x="1943204" y="150152"/>
                </a:lnTo>
                <a:lnTo>
                  <a:pt x="1901488" y="132241"/>
                </a:lnTo>
                <a:lnTo>
                  <a:pt x="1857212" y="115267"/>
                </a:lnTo>
                <a:lnTo>
                  <a:pt x="1810492" y="99275"/>
                </a:lnTo>
                <a:lnTo>
                  <a:pt x="1761441" y="84308"/>
                </a:lnTo>
                <a:lnTo>
                  <a:pt x="1710177" y="70412"/>
                </a:lnTo>
                <a:lnTo>
                  <a:pt x="1656813" y="57629"/>
                </a:lnTo>
                <a:lnTo>
                  <a:pt x="1601466" y="46005"/>
                </a:lnTo>
                <a:lnTo>
                  <a:pt x="1544249" y="35583"/>
                </a:lnTo>
                <a:lnTo>
                  <a:pt x="1485280" y="26407"/>
                </a:lnTo>
                <a:lnTo>
                  <a:pt x="1424672" y="18522"/>
                </a:lnTo>
                <a:lnTo>
                  <a:pt x="1362540" y="11972"/>
                </a:lnTo>
                <a:lnTo>
                  <a:pt x="1299001" y="6800"/>
                </a:lnTo>
                <a:lnTo>
                  <a:pt x="1234170" y="3051"/>
                </a:lnTo>
                <a:lnTo>
                  <a:pt x="1168161" y="770"/>
                </a:lnTo>
                <a:lnTo>
                  <a:pt x="1101090" y="0"/>
                </a:lnTo>
                <a:close/>
              </a:path>
            </a:pathLst>
          </a:custGeom>
          <a:solidFill>
            <a:srgbClr val="0070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39111" y="2745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81427" y="2434337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409443" y="2647697"/>
            <a:ext cx="152399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904999" y="2364233"/>
            <a:ext cx="153923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52827" y="2440433"/>
            <a:ext cx="700405" cy="167005"/>
          </a:xfrm>
          <a:custGeom>
            <a:avLst/>
            <a:gdLst/>
            <a:ahLst/>
            <a:cxnLst/>
            <a:rect l="l" t="t" r="r" b="b"/>
            <a:pathLst>
              <a:path w="700405" h="167005">
                <a:moveTo>
                  <a:pt x="0" y="0"/>
                </a:moveTo>
                <a:lnTo>
                  <a:pt x="700151" y="166497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186939" y="2606549"/>
            <a:ext cx="566420" cy="215265"/>
          </a:xfrm>
          <a:custGeom>
            <a:avLst/>
            <a:gdLst/>
            <a:ahLst/>
            <a:cxnLst/>
            <a:rect l="l" t="t" r="r" b="b"/>
            <a:pathLst>
              <a:path w="566419" h="215264">
                <a:moveTo>
                  <a:pt x="0" y="215137"/>
                </a:moveTo>
                <a:lnTo>
                  <a:pt x="566038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27732" y="2510537"/>
            <a:ext cx="334645" cy="73660"/>
          </a:xfrm>
          <a:custGeom>
            <a:avLst/>
            <a:gdLst/>
            <a:ahLst/>
            <a:cxnLst/>
            <a:rect l="l" t="t" r="r" b="b"/>
            <a:pathLst>
              <a:path w="334644" h="73660">
                <a:moveTo>
                  <a:pt x="334390" y="73278"/>
                </a:moveTo>
                <a:lnTo>
                  <a:pt x="0" y="0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55748" y="2629409"/>
            <a:ext cx="207010" cy="94615"/>
          </a:xfrm>
          <a:custGeom>
            <a:avLst/>
            <a:gdLst/>
            <a:ahLst/>
            <a:cxnLst/>
            <a:rect l="l" t="t" r="r" b="b"/>
            <a:pathLst>
              <a:path w="207010" h="94614">
                <a:moveTo>
                  <a:pt x="206501" y="0"/>
                </a:moveTo>
                <a:lnTo>
                  <a:pt x="0" y="94234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265932" y="22865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116580" y="2765044"/>
            <a:ext cx="152399" cy="1539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32631" y="2629409"/>
            <a:ext cx="152400" cy="152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70103" y="0"/>
                </a:moveTo>
                <a:lnTo>
                  <a:pt x="42808" y="5506"/>
                </a:lnTo>
                <a:lnTo>
                  <a:pt x="20526" y="20526"/>
                </a:lnTo>
                <a:lnTo>
                  <a:pt x="5506" y="42808"/>
                </a:lnTo>
                <a:lnTo>
                  <a:pt x="0" y="70104"/>
                </a:lnTo>
                <a:lnTo>
                  <a:pt x="5506" y="97399"/>
                </a:lnTo>
                <a:lnTo>
                  <a:pt x="20526" y="119681"/>
                </a:lnTo>
                <a:lnTo>
                  <a:pt x="42808" y="134701"/>
                </a:lnTo>
                <a:lnTo>
                  <a:pt x="70103" y="140208"/>
                </a:lnTo>
                <a:lnTo>
                  <a:pt x="97399" y="134701"/>
                </a:lnTo>
                <a:lnTo>
                  <a:pt x="119681" y="119681"/>
                </a:lnTo>
                <a:lnTo>
                  <a:pt x="134701" y="97399"/>
                </a:lnTo>
                <a:lnTo>
                  <a:pt x="140207" y="70104"/>
                </a:lnTo>
                <a:lnTo>
                  <a:pt x="134701" y="42808"/>
                </a:lnTo>
                <a:lnTo>
                  <a:pt x="119681" y="20526"/>
                </a:lnTo>
                <a:lnTo>
                  <a:pt x="97399" y="5506"/>
                </a:lnTo>
                <a:lnTo>
                  <a:pt x="70103" y="0"/>
                </a:lnTo>
                <a:close/>
              </a:path>
            </a:pathLst>
          </a:custGeom>
          <a:solidFill>
            <a:srgbClr val="EF46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70276" y="2531872"/>
            <a:ext cx="140335" cy="140335"/>
          </a:xfrm>
          <a:custGeom>
            <a:avLst/>
            <a:gdLst/>
            <a:ahLst/>
            <a:cxnLst/>
            <a:rect l="l" t="t" r="r" b="b"/>
            <a:pathLst>
              <a:path w="140335" h="140335">
                <a:moveTo>
                  <a:pt x="0" y="70104"/>
                </a:moveTo>
                <a:lnTo>
                  <a:pt x="5506" y="42808"/>
                </a:lnTo>
                <a:lnTo>
                  <a:pt x="20526" y="20526"/>
                </a:lnTo>
                <a:lnTo>
                  <a:pt x="42808" y="5506"/>
                </a:lnTo>
                <a:lnTo>
                  <a:pt x="70103" y="0"/>
                </a:lnTo>
                <a:lnTo>
                  <a:pt x="97399" y="5506"/>
                </a:lnTo>
                <a:lnTo>
                  <a:pt x="119681" y="20526"/>
                </a:lnTo>
                <a:lnTo>
                  <a:pt x="134701" y="42808"/>
                </a:lnTo>
                <a:lnTo>
                  <a:pt x="140207" y="70104"/>
                </a:lnTo>
                <a:lnTo>
                  <a:pt x="134701" y="97399"/>
                </a:lnTo>
                <a:lnTo>
                  <a:pt x="119681" y="119681"/>
                </a:lnTo>
                <a:lnTo>
                  <a:pt x="97399" y="134701"/>
                </a:lnTo>
                <a:lnTo>
                  <a:pt x="70103" y="140208"/>
                </a:lnTo>
                <a:lnTo>
                  <a:pt x="42808" y="134701"/>
                </a:lnTo>
                <a:lnTo>
                  <a:pt x="20526" y="119681"/>
                </a:lnTo>
                <a:lnTo>
                  <a:pt x="5506" y="97399"/>
                </a:lnTo>
                <a:lnTo>
                  <a:pt x="0" y="70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752343" y="2574544"/>
            <a:ext cx="66040" cy="64135"/>
          </a:xfrm>
          <a:custGeom>
            <a:avLst/>
            <a:gdLst/>
            <a:ahLst/>
            <a:cxnLst/>
            <a:rect l="l" t="t" r="r" b="b"/>
            <a:pathLst>
              <a:path w="66039" h="64135">
                <a:moveTo>
                  <a:pt x="32766" y="0"/>
                </a:moveTo>
                <a:lnTo>
                  <a:pt x="20038" y="2518"/>
                </a:lnTo>
                <a:lnTo>
                  <a:pt x="9620" y="9382"/>
                </a:lnTo>
                <a:lnTo>
                  <a:pt x="2583" y="19556"/>
                </a:lnTo>
                <a:lnTo>
                  <a:pt x="0" y="32004"/>
                </a:lnTo>
                <a:lnTo>
                  <a:pt x="2583" y="44451"/>
                </a:lnTo>
                <a:lnTo>
                  <a:pt x="9620" y="54625"/>
                </a:lnTo>
                <a:lnTo>
                  <a:pt x="20038" y="61489"/>
                </a:lnTo>
                <a:lnTo>
                  <a:pt x="32766" y="64007"/>
                </a:lnTo>
                <a:lnTo>
                  <a:pt x="45493" y="61489"/>
                </a:lnTo>
                <a:lnTo>
                  <a:pt x="55911" y="54625"/>
                </a:lnTo>
                <a:lnTo>
                  <a:pt x="62948" y="44451"/>
                </a:lnTo>
                <a:lnTo>
                  <a:pt x="65532" y="32004"/>
                </a:lnTo>
                <a:lnTo>
                  <a:pt x="62948" y="19556"/>
                </a:lnTo>
                <a:lnTo>
                  <a:pt x="55911" y="9382"/>
                </a:lnTo>
                <a:lnTo>
                  <a:pt x="45493" y="2518"/>
                </a:lnTo>
                <a:lnTo>
                  <a:pt x="32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52343" y="2601977"/>
            <a:ext cx="217804" cy="5080"/>
          </a:xfrm>
          <a:custGeom>
            <a:avLst/>
            <a:gdLst/>
            <a:ahLst/>
            <a:cxnLst/>
            <a:rect l="l" t="t" r="r" b="b"/>
            <a:pathLst>
              <a:path w="217805" h="5080">
                <a:moveTo>
                  <a:pt x="217551" y="0"/>
                </a:moveTo>
                <a:lnTo>
                  <a:pt x="0" y="4825"/>
                </a:lnTo>
              </a:path>
            </a:pathLst>
          </a:custGeom>
          <a:ln w="6095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807208" y="2629409"/>
            <a:ext cx="314960" cy="212725"/>
          </a:xfrm>
          <a:custGeom>
            <a:avLst/>
            <a:gdLst/>
            <a:ahLst/>
            <a:cxnLst/>
            <a:rect l="l" t="t" r="r" b="b"/>
            <a:pathLst>
              <a:path w="314960" h="212725">
                <a:moveTo>
                  <a:pt x="314959" y="212725"/>
                </a:moveTo>
                <a:lnTo>
                  <a:pt x="0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807208" y="2362709"/>
            <a:ext cx="464184" cy="220979"/>
          </a:xfrm>
          <a:custGeom>
            <a:avLst/>
            <a:gdLst/>
            <a:ahLst/>
            <a:cxnLst/>
            <a:rect l="l" t="t" r="r" b="b"/>
            <a:pathLst>
              <a:path w="464185" h="220980">
                <a:moveTo>
                  <a:pt x="0" y="220725"/>
                </a:moveTo>
                <a:lnTo>
                  <a:pt x="463803" y="0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817876" y="2606549"/>
            <a:ext cx="721360" cy="99060"/>
          </a:xfrm>
          <a:custGeom>
            <a:avLst/>
            <a:gdLst/>
            <a:ahLst/>
            <a:cxnLst/>
            <a:rect l="l" t="t" r="r" b="b"/>
            <a:pathLst>
              <a:path w="721360" h="99060">
                <a:moveTo>
                  <a:pt x="0" y="0"/>
                </a:moveTo>
                <a:lnTo>
                  <a:pt x="721106" y="98932"/>
                </a:lnTo>
              </a:path>
            </a:pathLst>
          </a:custGeom>
          <a:ln w="6096">
            <a:solidFill>
              <a:srgbClr val="00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TextShape 1">
            <a:extLst>
              <a:ext uri="{FF2B5EF4-FFF2-40B4-BE49-F238E27FC236}">
                <a16:creationId xmlns:a16="http://schemas.microsoft.com/office/drawing/2014/main" id="{49517007-A7FD-E34C-9371-8A5C62D3817D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Linkage criterion</a:t>
            </a:r>
          </a:p>
        </p:txBody>
      </p:sp>
      <p:sp>
        <p:nvSpPr>
          <p:cNvPr id="106" name="TextShape 2">
            <a:extLst>
              <a:ext uri="{FF2B5EF4-FFF2-40B4-BE49-F238E27FC236}">
                <a16:creationId xmlns:a16="http://schemas.microsoft.com/office/drawing/2014/main" id="{45A52DB0-BF12-A543-B42F-9293D772B8F8}"/>
              </a:ext>
            </a:extLst>
          </p:cNvPr>
          <p:cNvSpPr txBox="1"/>
          <p:nvPr/>
        </p:nvSpPr>
        <p:spPr>
          <a:xfrm>
            <a:off x="228600" y="1045722"/>
            <a:ext cx="8769348" cy="9043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criterion is given by the increase in variance due to the merging of two clusters</a:t>
            </a:r>
          </a:p>
          <a:p>
            <a:pPr marL="594000" indent="-285750">
              <a:spcAft>
                <a:spcPts val="100"/>
              </a:spcAft>
              <a:buClr>
                <a:srgbClr val="FF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link the clusters with the smallest increase in variance!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/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Δ</m:t>
                      </m:r>
                      <m:d>
                        <m:dPr>
                          <m:ctrl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ar-AE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(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𝑥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∪</m:t>
                              </m:r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)</m:t>
                          </m:r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𝑦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i="0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𝑦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pc="4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−</m:t>
                      </m:r>
                      <m:f>
                        <m:fPr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pc="40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naryPr>
                        <m:sub>
                          <m:r>
                            <a:rPr lang="en-US" b="0" i="1" spc="4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𝑧</m:t>
                          </m:r>
                          <m:r>
                            <a:rPr lang="en-US" i="1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bPr>
                            <m:e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l-GR" spc="4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dPr>
                            <m:e>
                              <m:r>
                                <a:rPr lang="en-US" b="0" i="1" spc="4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𝑧</m:t>
                              </m:r>
                              <m:r>
                                <a:rPr lang="en-US" i="1" spc="4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pc="4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spc="4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pc="40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ourier New" panose="02070309020205020404" pitchFamily="49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endParaRPr lang="en-US" spc="40" dirty="0"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r>
                  <a:rPr lang="en-US" b="0" dirty="0"/>
                  <a:t>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  <m:r>
                          <a:rPr lang="ar-AE" i="1" spc="4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∪</m:t>
                        </m:r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ar-AE" i="1" spc="4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pc="4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64E3A52-BF8F-9D4C-8491-FB326BB8E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243326"/>
                <a:ext cx="8507144" cy="1424621"/>
              </a:xfrm>
              <a:prstGeom prst="rect">
                <a:avLst/>
              </a:prstGeom>
              <a:blipFill>
                <a:blip r:embed="rId5"/>
                <a:stretch>
                  <a:fillRect t="-64912" b="-4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>
            <a:extLst>
              <a:ext uri="{FF2B5EF4-FFF2-40B4-BE49-F238E27FC236}">
                <a16:creationId xmlns:a16="http://schemas.microsoft.com/office/drawing/2014/main" id="{4CA059D2-37BE-C649-83C3-F7ED4AF36156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/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a data set of points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the set of points within an area of radius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around the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0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a distance function, e.g. the Euclidean distance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core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its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has at least m points: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border point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if it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a core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All points which are neither core points nor border points are called noise points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z="20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4" name="TextShape 2">
                <a:extLst>
                  <a:ext uri="{FF2B5EF4-FFF2-40B4-BE49-F238E27FC236}">
                    <a16:creationId xmlns:a16="http://schemas.microsoft.com/office/drawing/2014/main" id="{0E841045-33FD-2C40-9C18-1AE364AAC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7" y="1047750"/>
                <a:ext cx="8582023" cy="3962399"/>
              </a:xfrm>
              <a:prstGeom prst="rect">
                <a:avLst/>
              </a:prstGeom>
              <a:blipFill>
                <a:blip r:embed="rId2"/>
                <a:stretch>
                  <a:fillRect l="-1775" t="-1917" r="-1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8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Shape 1">
            <a:extLst>
              <a:ext uri="{FF2B5EF4-FFF2-40B4-BE49-F238E27FC236}">
                <a16:creationId xmlns:a16="http://schemas.microsoft.com/office/drawing/2014/main" id="{FC19C2DC-99DC-184C-BAFA-FE16DAD0D97F}"/>
              </a:ext>
            </a:extLst>
          </p:cNvPr>
          <p:cNvSpPr txBox="1"/>
          <p:nvPr/>
        </p:nvSpPr>
        <p:spPr>
          <a:xfrm>
            <a:off x="152399" y="57150"/>
            <a:ext cx="8804275" cy="609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37" name="TextShape 2">
            <a:extLst>
              <a:ext uri="{FF2B5EF4-FFF2-40B4-BE49-F238E27FC236}">
                <a16:creationId xmlns:a16="http://schemas.microsoft.com/office/drawing/2014/main" id="{E7425DC5-EE64-7345-81B5-A915AB33B1FA}"/>
              </a:ext>
            </a:extLst>
          </p:cNvPr>
          <p:cNvSpPr txBox="1"/>
          <p:nvPr/>
        </p:nvSpPr>
        <p:spPr>
          <a:xfrm>
            <a:off x="228600" y="666750"/>
            <a:ext cx="8769348" cy="434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long, chain-like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The distance between the two farthest elements in a cluster can be large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Can handle non-convex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Sensitive to noise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Keeps the points in a cluster close together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Tends to produce spherical and compact clusters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Less sensitive to noise than single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Compromise between single and complete linkages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Produces results more similar to complete linkage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Similar results to complete linkage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Arial"/>
              </a:rPr>
              <a:t>Handles clusters with various densities better than 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175463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6154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54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532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5322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520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520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0505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505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4942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494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647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647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0526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1128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50526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31128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50526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31128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450526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31128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50526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431128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50526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31128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802690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5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36481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835697" y="1270535"/>
            <a:ext cx="1455063" cy="122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92278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50527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48311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039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78039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024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024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40132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40132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77001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77001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9986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099868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50526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31128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0526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31128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50526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31128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50526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31128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450526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31128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92220" y="3443727"/>
            <a:ext cx="1290241" cy="9855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50527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448311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8156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8156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1119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1119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4085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64085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7047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7047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0012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0012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29747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629747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16743" y="25270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797359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16743" y="228091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97359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16743" y="203480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97359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816743" y="178870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97359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16743" y="1542599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97359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16743" y="129649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97359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10" y="0"/>
                </a:move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9310" y="46409"/>
                </a:lnTo>
                <a:lnTo>
                  <a:pt x="35200" y="43979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17043"/>
                </a:lnTo>
                <a:lnTo>
                  <a:pt x="43896" y="11142"/>
                </a:lnTo>
                <a:lnTo>
                  <a:pt x="35200" y="2429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6866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78" y="46409"/>
                </a:moveTo>
                <a:lnTo>
                  <a:pt x="29310" y="46409"/>
                </a:lnTo>
                <a:lnTo>
                  <a:pt x="35200" y="43979"/>
                </a:lnTo>
                <a:lnTo>
                  <a:pt x="39565" y="39605"/>
                </a:lnTo>
                <a:lnTo>
                  <a:pt x="43896" y="35266"/>
                </a:lnTo>
                <a:lnTo>
                  <a:pt x="46321" y="29365"/>
                </a:lnTo>
                <a:lnTo>
                  <a:pt x="46321" y="23222"/>
                </a:lnTo>
                <a:lnTo>
                  <a:pt x="46321" y="17043"/>
                </a:lnTo>
                <a:lnTo>
                  <a:pt x="23178" y="0"/>
                </a:lnTo>
                <a:lnTo>
                  <a:pt x="17011" y="0"/>
                </a:lnTo>
                <a:lnTo>
                  <a:pt x="11121" y="2429"/>
                </a:lnTo>
                <a:lnTo>
                  <a:pt x="6790" y="6803"/>
                </a:lnTo>
                <a:lnTo>
                  <a:pt x="2425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5" y="35266"/>
                </a:lnTo>
                <a:lnTo>
                  <a:pt x="6790" y="39605"/>
                </a:lnTo>
                <a:lnTo>
                  <a:pt x="11121" y="43979"/>
                </a:lnTo>
                <a:lnTo>
                  <a:pt x="17011" y="46409"/>
                </a:lnTo>
                <a:lnTo>
                  <a:pt x="23178" y="46409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45" y="0"/>
                </a:lnTo>
                <a:lnTo>
                  <a:pt x="11155" y="2443"/>
                </a:lnTo>
                <a:lnTo>
                  <a:pt x="2459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59" y="35273"/>
                </a:lnTo>
                <a:lnTo>
                  <a:pt x="11155" y="43979"/>
                </a:lnTo>
                <a:lnTo>
                  <a:pt x="17045" y="46423"/>
                </a:lnTo>
                <a:lnTo>
                  <a:pt x="29310" y="46423"/>
                </a:lnTo>
                <a:lnTo>
                  <a:pt x="35234" y="43979"/>
                </a:lnTo>
                <a:lnTo>
                  <a:pt x="43896" y="35273"/>
                </a:lnTo>
                <a:lnTo>
                  <a:pt x="46356" y="29369"/>
                </a:lnTo>
                <a:lnTo>
                  <a:pt x="46356" y="17057"/>
                </a:lnTo>
                <a:lnTo>
                  <a:pt x="43896" y="11152"/>
                </a:lnTo>
                <a:lnTo>
                  <a:pt x="35234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602151" y="2503797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78" y="46423"/>
                </a:moveTo>
                <a:lnTo>
                  <a:pt x="46356" y="29369"/>
                </a:lnTo>
                <a:lnTo>
                  <a:pt x="46356" y="23211"/>
                </a:lnTo>
                <a:lnTo>
                  <a:pt x="46356" y="17057"/>
                </a:lnTo>
                <a:lnTo>
                  <a:pt x="43896" y="11152"/>
                </a:lnTo>
                <a:lnTo>
                  <a:pt x="39565" y="6799"/>
                </a:lnTo>
                <a:lnTo>
                  <a:pt x="35234" y="2443"/>
                </a:lnTo>
                <a:lnTo>
                  <a:pt x="29310" y="0"/>
                </a:lnTo>
                <a:lnTo>
                  <a:pt x="23178" y="0"/>
                </a:lnTo>
                <a:lnTo>
                  <a:pt x="17045" y="0"/>
                </a:lnTo>
                <a:lnTo>
                  <a:pt x="11155" y="2443"/>
                </a:lnTo>
                <a:lnTo>
                  <a:pt x="6790" y="6799"/>
                </a:lnTo>
                <a:lnTo>
                  <a:pt x="2459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59" y="35273"/>
                </a:lnTo>
                <a:lnTo>
                  <a:pt x="6790" y="39626"/>
                </a:lnTo>
                <a:lnTo>
                  <a:pt x="11155" y="43979"/>
                </a:lnTo>
                <a:lnTo>
                  <a:pt x="17045" y="46423"/>
                </a:lnTo>
                <a:lnTo>
                  <a:pt x="23178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201645" y="1270536"/>
            <a:ext cx="1454052" cy="1223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9310" y="0"/>
                </a:moveTo>
                <a:lnTo>
                  <a:pt x="17021" y="0"/>
                </a:lnTo>
                <a:lnTo>
                  <a:pt x="11128" y="2443"/>
                </a:lnTo>
                <a:lnTo>
                  <a:pt x="2439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39" y="35270"/>
                </a:lnTo>
                <a:lnTo>
                  <a:pt x="11128" y="43976"/>
                </a:lnTo>
                <a:lnTo>
                  <a:pt x="17021" y="46423"/>
                </a:lnTo>
                <a:lnTo>
                  <a:pt x="29310" y="46423"/>
                </a:lnTo>
                <a:lnTo>
                  <a:pt x="35203" y="43976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17053"/>
                </a:lnTo>
                <a:lnTo>
                  <a:pt x="43896" y="11149"/>
                </a:lnTo>
                <a:lnTo>
                  <a:pt x="35203" y="2443"/>
                </a:lnTo>
                <a:lnTo>
                  <a:pt x="2931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958396" y="2391033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89">
                <a:moveTo>
                  <a:pt x="23167" y="46423"/>
                </a:moveTo>
                <a:lnTo>
                  <a:pt x="29310" y="46423"/>
                </a:lnTo>
                <a:lnTo>
                  <a:pt x="35203" y="43976"/>
                </a:lnTo>
                <a:lnTo>
                  <a:pt x="39548" y="39623"/>
                </a:lnTo>
                <a:lnTo>
                  <a:pt x="43896" y="35270"/>
                </a:lnTo>
                <a:lnTo>
                  <a:pt x="46335" y="29365"/>
                </a:lnTo>
                <a:lnTo>
                  <a:pt x="46335" y="23211"/>
                </a:lnTo>
                <a:lnTo>
                  <a:pt x="46335" y="17053"/>
                </a:lnTo>
                <a:lnTo>
                  <a:pt x="43896" y="11149"/>
                </a:lnTo>
                <a:lnTo>
                  <a:pt x="39548" y="6796"/>
                </a:lnTo>
                <a:lnTo>
                  <a:pt x="35203" y="2443"/>
                </a:lnTo>
                <a:lnTo>
                  <a:pt x="29310" y="0"/>
                </a:lnTo>
                <a:lnTo>
                  <a:pt x="23167" y="0"/>
                </a:lnTo>
                <a:lnTo>
                  <a:pt x="17021" y="0"/>
                </a:lnTo>
                <a:lnTo>
                  <a:pt x="11128" y="2443"/>
                </a:lnTo>
                <a:lnTo>
                  <a:pt x="6783" y="6796"/>
                </a:lnTo>
                <a:lnTo>
                  <a:pt x="2439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39" y="35270"/>
                </a:lnTo>
                <a:lnTo>
                  <a:pt x="6783" y="39623"/>
                </a:lnTo>
                <a:lnTo>
                  <a:pt x="11128" y="43976"/>
                </a:lnTo>
                <a:lnTo>
                  <a:pt x="17021" y="46423"/>
                </a:lnTo>
                <a:lnTo>
                  <a:pt x="23167" y="46423"/>
                </a:lnTo>
                <a:close/>
              </a:path>
            </a:pathLst>
          </a:custGeom>
          <a:ln w="5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81674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814529" y="2650060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146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146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7600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7600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805661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805661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135316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13531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464937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0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464937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816743" y="4447644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797359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816743" y="420154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797359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816743" y="395544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797359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816743" y="3709336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797359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816743" y="3463231"/>
            <a:ext cx="1978025" cy="0"/>
          </a:xfrm>
          <a:custGeom>
            <a:avLst/>
            <a:gdLst/>
            <a:ahLst/>
            <a:cxnLst/>
            <a:rect l="l" t="t" r="r" b="b"/>
            <a:pathLst>
              <a:path w="1978025">
                <a:moveTo>
                  <a:pt x="0" y="0"/>
                </a:moveTo>
                <a:lnTo>
                  <a:pt x="1977848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97359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19384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58199" y="3443728"/>
            <a:ext cx="1289345" cy="9855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1674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814529" y="4693744"/>
            <a:ext cx="1982470" cy="0"/>
          </a:xfrm>
          <a:custGeom>
            <a:avLst/>
            <a:gdLst/>
            <a:ahLst/>
            <a:cxnLst/>
            <a:rect l="l" t="t" r="r" b="b"/>
            <a:pathLst>
              <a:path w="1982470">
                <a:moveTo>
                  <a:pt x="0" y="0"/>
                </a:moveTo>
                <a:lnTo>
                  <a:pt x="1982262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33093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33093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2954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62954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09283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92839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422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422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752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752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082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082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68158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48760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68158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8760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68158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248760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268158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248760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268158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8760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68158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248760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20322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54113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0" y="29369"/>
                </a:lnTo>
                <a:lnTo>
                  <a:pt x="2461" y="35273"/>
                </a:lnTo>
                <a:lnTo>
                  <a:pt x="6795" y="39626"/>
                </a:lnTo>
                <a:lnTo>
                  <a:pt x="11163" y="43979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53329" y="1270535"/>
            <a:ext cx="1455063" cy="122333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330" y="0"/>
                </a:moveTo>
                <a:lnTo>
                  <a:pt x="17033" y="0"/>
                </a:lnTo>
                <a:lnTo>
                  <a:pt x="11136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9910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6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68159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65942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802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802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2787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92787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257764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257764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587649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587649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917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917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68158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248760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8158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48760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68158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48760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68158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48760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68158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48760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609852" y="3443727"/>
            <a:ext cx="1290241" cy="9855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68159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5942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39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797829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79783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12769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127690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45757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45757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787425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787425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117310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11731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447161" y="1173477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47161" y="2650058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632894" y="25270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613496" y="25270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632894" y="228091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613496" y="228091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632894" y="203480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613496" y="203480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632894" y="178870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613496" y="178870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32893" y="1542599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613496" y="1542599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632893" y="129649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613496" y="129649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9330" y="0"/>
                </a:move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9330" y="46409"/>
                </a:lnTo>
                <a:lnTo>
                  <a:pt x="35224" y="43979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17043"/>
                </a:lnTo>
                <a:lnTo>
                  <a:pt x="43926" y="11142"/>
                </a:lnTo>
                <a:lnTo>
                  <a:pt x="35224" y="2429"/>
                </a:lnTo>
                <a:lnTo>
                  <a:pt x="29330" y="0"/>
                </a:lnTo>
                <a:close/>
              </a:path>
            </a:pathLst>
          </a:custGeom>
          <a:solidFill>
            <a:srgbClr val="B404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985058" y="1345160"/>
            <a:ext cx="46355" cy="46990"/>
          </a:xfrm>
          <a:custGeom>
            <a:avLst/>
            <a:gdLst/>
            <a:ahLst/>
            <a:cxnLst/>
            <a:rect l="l" t="t" r="r" b="b"/>
            <a:pathLst>
              <a:path w="46354" h="46990">
                <a:moveTo>
                  <a:pt x="23194" y="46409"/>
                </a:moveTo>
                <a:lnTo>
                  <a:pt x="29330" y="46409"/>
                </a:lnTo>
                <a:lnTo>
                  <a:pt x="35224" y="43979"/>
                </a:lnTo>
                <a:lnTo>
                  <a:pt x="39593" y="39605"/>
                </a:lnTo>
                <a:lnTo>
                  <a:pt x="43926" y="35266"/>
                </a:lnTo>
                <a:lnTo>
                  <a:pt x="46353" y="29365"/>
                </a:lnTo>
                <a:lnTo>
                  <a:pt x="46353" y="23222"/>
                </a:lnTo>
                <a:lnTo>
                  <a:pt x="46353" y="17043"/>
                </a:lnTo>
                <a:lnTo>
                  <a:pt x="43926" y="11142"/>
                </a:lnTo>
                <a:lnTo>
                  <a:pt x="39593" y="6803"/>
                </a:lnTo>
                <a:lnTo>
                  <a:pt x="35224" y="2429"/>
                </a:lnTo>
                <a:lnTo>
                  <a:pt x="29330" y="0"/>
                </a:lnTo>
                <a:lnTo>
                  <a:pt x="23194" y="0"/>
                </a:lnTo>
                <a:lnTo>
                  <a:pt x="17022" y="0"/>
                </a:lnTo>
                <a:lnTo>
                  <a:pt x="11129" y="2429"/>
                </a:lnTo>
                <a:lnTo>
                  <a:pt x="6795" y="6803"/>
                </a:lnTo>
                <a:lnTo>
                  <a:pt x="2426" y="11142"/>
                </a:lnTo>
                <a:lnTo>
                  <a:pt x="0" y="17043"/>
                </a:lnTo>
                <a:lnTo>
                  <a:pt x="0" y="23222"/>
                </a:lnTo>
                <a:lnTo>
                  <a:pt x="0" y="29365"/>
                </a:lnTo>
                <a:lnTo>
                  <a:pt x="2426" y="35266"/>
                </a:lnTo>
                <a:lnTo>
                  <a:pt x="6795" y="39605"/>
                </a:lnTo>
                <a:lnTo>
                  <a:pt x="11129" y="43979"/>
                </a:lnTo>
                <a:lnTo>
                  <a:pt x="17022" y="46409"/>
                </a:lnTo>
                <a:lnTo>
                  <a:pt x="23194" y="46409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57" y="0"/>
                </a:lnTo>
                <a:lnTo>
                  <a:pt x="11163" y="2443"/>
                </a:lnTo>
                <a:lnTo>
                  <a:pt x="2461" y="11152"/>
                </a:lnTo>
                <a:lnTo>
                  <a:pt x="0" y="17057"/>
                </a:lnTo>
                <a:lnTo>
                  <a:pt x="0" y="29369"/>
                </a:lnTo>
                <a:lnTo>
                  <a:pt x="2461" y="35273"/>
                </a:lnTo>
                <a:lnTo>
                  <a:pt x="11163" y="43979"/>
                </a:lnTo>
                <a:lnTo>
                  <a:pt x="17057" y="46423"/>
                </a:lnTo>
                <a:lnTo>
                  <a:pt x="29330" y="46423"/>
                </a:lnTo>
                <a:lnTo>
                  <a:pt x="35259" y="43979"/>
                </a:lnTo>
                <a:lnTo>
                  <a:pt x="43926" y="35273"/>
                </a:lnTo>
                <a:lnTo>
                  <a:pt x="46388" y="29369"/>
                </a:lnTo>
                <a:lnTo>
                  <a:pt x="46388" y="17057"/>
                </a:lnTo>
                <a:lnTo>
                  <a:pt x="43926" y="11152"/>
                </a:lnTo>
                <a:lnTo>
                  <a:pt x="35259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3A4B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418849" y="2503797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94" y="46423"/>
                </a:moveTo>
                <a:lnTo>
                  <a:pt x="46388" y="29369"/>
                </a:lnTo>
                <a:lnTo>
                  <a:pt x="46388" y="23211"/>
                </a:lnTo>
                <a:lnTo>
                  <a:pt x="46388" y="17057"/>
                </a:lnTo>
                <a:lnTo>
                  <a:pt x="43926" y="11152"/>
                </a:lnTo>
                <a:lnTo>
                  <a:pt x="39593" y="6799"/>
                </a:lnTo>
                <a:lnTo>
                  <a:pt x="35259" y="2443"/>
                </a:lnTo>
                <a:lnTo>
                  <a:pt x="29330" y="0"/>
                </a:lnTo>
                <a:lnTo>
                  <a:pt x="23194" y="0"/>
                </a:lnTo>
                <a:lnTo>
                  <a:pt x="17057" y="0"/>
                </a:lnTo>
                <a:lnTo>
                  <a:pt x="11163" y="2443"/>
                </a:lnTo>
                <a:lnTo>
                  <a:pt x="6795" y="6799"/>
                </a:lnTo>
                <a:lnTo>
                  <a:pt x="2461" y="11152"/>
                </a:lnTo>
                <a:lnTo>
                  <a:pt x="0" y="17057"/>
                </a:lnTo>
                <a:lnTo>
                  <a:pt x="0" y="23211"/>
                </a:lnTo>
                <a:lnTo>
                  <a:pt x="17057" y="46423"/>
                </a:lnTo>
                <a:lnTo>
                  <a:pt x="23194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018065" y="1270535"/>
            <a:ext cx="1455063" cy="12233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9330" y="0"/>
                </a:moveTo>
                <a:lnTo>
                  <a:pt x="17033" y="0"/>
                </a:lnTo>
                <a:lnTo>
                  <a:pt x="11135" y="2443"/>
                </a:lnTo>
                <a:lnTo>
                  <a:pt x="2440" y="11149"/>
                </a:lnTo>
                <a:lnTo>
                  <a:pt x="0" y="17053"/>
                </a:lnTo>
                <a:lnTo>
                  <a:pt x="0" y="29365"/>
                </a:lnTo>
                <a:lnTo>
                  <a:pt x="2440" y="35270"/>
                </a:lnTo>
                <a:lnTo>
                  <a:pt x="11136" y="43976"/>
                </a:lnTo>
                <a:lnTo>
                  <a:pt x="17033" y="46423"/>
                </a:lnTo>
                <a:lnTo>
                  <a:pt x="29330" y="46423"/>
                </a:lnTo>
                <a:lnTo>
                  <a:pt x="35228" y="43976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17053"/>
                </a:lnTo>
                <a:lnTo>
                  <a:pt x="43926" y="11149"/>
                </a:lnTo>
                <a:lnTo>
                  <a:pt x="35228" y="2443"/>
                </a:lnTo>
                <a:lnTo>
                  <a:pt x="29330" y="0"/>
                </a:lnTo>
                <a:close/>
              </a:path>
            </a:pathLst>
          </a:custGeom>
          <a:solidFill>
            <a:srgbClr val="DD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74646" y="239103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183" y="46423"/>
                </a:moveTo>
                <a:lnTo>
                  <a:pt x="29330" y="46423"/>
                </a:lnTo>
                <a:lnTo>
                  <a:pt x="35228" y="43976"/>
                </a:lnTo>
                <a:lnTo>
                  <a:pt x="39575" y="39623"/>
                </a:lnTo>
                <a:lnTo>
                  <a:pt x="43926" y="35270"/>
                </a:lnTo>
                <a:lnTo>
                  <a:pt x="46367" y="29365"/>
                </a:lnTo>
                <a:lnTo>
                  <a:pt x="46367" y="23211"/>
                </a:lnTo>
                <a:lnTo>
                  <a:pt x="46367" y="17053"/>
                </a:lnTo>
                <a:lnTo>
                  <a:pt x="43926" y="11149"/>
                </a:lnTo>
                <a:lnTo>
                  <a:pt x="39575" y="6796"/>
                </a:lnTo>
                <a:lnTo>
                  <a:pt x="35228" y="2443"/>
                </a:lnTo>
                <a:lnTo>
                  <a:pt x="29330" y="0"/>
                </a:lnTo>
                <a:lnTo>
                  <a:pt x="23183" y="0"/>
                </a:lnTo>
                <a:lnTo>
                  <a:pt x="17033" y="0"/>
                </a:lnTo>
                <a:lnTo>
                  <a:pt x="11135" y="2443"/>
                </a:lnTo>
                <a:lnTo>
                  <a:pt x="6788" y="6796"/>
                </a:lnTo>
                <a:lnTo>
                  <a:pt x="2440" y="11149"/>
                </a:lnTo>
                <a:lnTo>
                  <a:pt x="0" y="17053"/>
                </a:lnTo>
                <a:lnTo>
                  <a:pt x="0" y="23211"/>
                </a:lnTo>
                <a:lnTo>
                  <a:pt x="0" y="29365"/>
                </a:lnTo>
                <a:lnTo>
                  <a:pt x="2440" y="35270"/>
                </a:lnTo>
                <a:lnTo>
                  <a:pt x="6788" y="39623"/>
                </a:lnTo>
                <a:lnTo>
                  <a:pt x="11136" y="43976"/>
                </a:lnTo>
                <a:lnTo>
                  <a:pt x="17033" y="46423"/>
                </a:lnTo>
                <a:lnTo>
                  <a:pt x="23183" y="46423"/>
                </a:lnTo>
                <a:close/>
              </a:path>
            </a:pathLst>
          </a:custGeom>
          <a:ln w="55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632895" y="1171241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5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630678" y="2650060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96276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96276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29261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29261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622500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622500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95238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952385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282235" y="3217161"/>
            <a:ext cx="0" cy="1477010"/>
          </a:xfrm>
          <a:custGeom>
            <a:avLst/>
            <a:gdLst/>
            <a:ahLst/>
            <a:cxnLst/>
            <a:rect l="l" t="t" r="r" b="b"/>
            <a:pathLst>
              <a:path h="1477010">
                <a:moveTo>
                  <a:pt x="0" y="1476581"/>
                </a:moveTo>
                <a:lnTo>
                  <a:pt x="0" y="0"/>
                </a:lnTo>
              </a:path>
            </a:pathLst>
          </a:custGeom>
          <a:ln w="4853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282236" y="4693742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0"/>
                </a:moveTo>
                <a:lnTo>
                  <a:pt x="0" y="19421"/>
                </a:lnTo>
              </a:path>
            </a:pathLst>
          </a:custGeom>
          <a:ln w="48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632894" y="4447644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613496" y="4447644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632894" y="420154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613496" y="420154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632894" y="395544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613496" y="395544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632894" y="3709336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13496" y="3709336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632893" y="3463231"/>
            <a:ext cx="1979295" cy="0"/>
          </a:xfrm>
          <a:custGeom>
            <a:avLst/>
            <a:gdLst/>
            <a:ahLst/>
            <a:cxnLst/>
            <a:rect l="l" t="t" r="r" b="b"/>
            <a:pathLst>
              <a:path w="1979295">
                <a:moveTo>
                  <a:pt x="0" y="0"/>
                </a:moveTo>
                <a:lnTo>
                  <a:pt x="1979226" y="0"/>
                </a:lnTo>
              </a:path>
            </a:pathLst>
          </a:custGeom>
          <a:ln w="4859">
            <a:solidFill>
              <a:srgbClr val="AFAFA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613496" y="3463231"/>
            <a:ext cx="19685" cy="0"/>
          </a:xfrm>
          <a:custGeom>
            <a:avLst/>
            <a:gdLst/>
            <a:ahLst/>
            <a:cxnLst/>
            <a:rect l="l" t="t" r="r" b="b"/>
            <a:pathLst>
              <a:path w="19685">
                <a:moveTo>
                  <a:pt x="19397" y="0"/>
                </a:moveTo>
                <a:lnTo>
                  <a:pt x="0" y="0"/>
                </a:lnTo>
              </a:path>
            </a:pathLst>
          </a:custGeom>
          <a:ln w="4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974588" y="3443727"/>
            <a:ext cx="1290241" cy="9855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632895" y="3214925"/>
            <a:ext cx="0" cy="1481455"/>
          </a:xfrm>
          <a:custGeom>
            <a:avLst/>
            <a:gdLst/>
            <a:ahLst/>
            <a:cxnLst/>
            <a:rect l="l" t="t" r="r" b="b"/>
            <a:pathLst>
              <a:path h="1481454">
                <a:moveTo>
                  <a:pt x="0" y="0"/>
                </a:moveTo>
                <a:lnTo>
                  <a:pt x="0" y="1481038"/>
                </a:lnTo>
              </a:path>
            </a:pathLst>
          </a:custGeom>
          <a:ln w="44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630678" y="4693744"/>
            <a:ext cx="1983739" cy="0"/>
          </a:xfrm>
          <a:custGeom>
            <a:avLst/>
            <a:gdLst/>
            <a:ahLst/>
            <a:cxnLst/>
            <a:rect l="l" t="t" r="r" b="b"/>
            <a:pathLst>
              <a:path w="1983740">
                <a:moveTo>
                  <a:pt x="0" y="0"/>
                </a:moveTo>
                <a:lnTo>
                  <a:pt x="1983643" y="0"/>
                </a:lnTo>
              </a:path>
            </a:pathLst>
          </a:custGeom>
          <a:ln w="44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TextShape 1">
            <a:extLst>
              <a:ext uri="{FF2B5EF4-FFF2-40B4-BE49-F238E27FC236}">
                <a16:creationId xmlns:a16="http://schemas.microsoft.com/office/drawing/2014/main" id="{08750C9A-3E8A-4843-8BF6-4C703DF12FE3}"/>
              </a:ext>
            </a:extLst>
          </p:cNvPr>
          <p:cNvSpPr txBox="1"/>
          <p:nvPr/>
        </p:nvSpPr>
        <p:spPr>
          <a:xfrm>
            <a:off x="152399" y="100029"/>
            <a:ext cx="8804275" cy="7953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Comparing linkage criteria</a:t>
            </a:r>
          </a:p>
        </p:txBody>
      </p:sp>
      <p:sp>
        <p:nvSpPr>
          <p:cNvPr id="241" name="TextShape 2">
            <a:extLst>
              <a:ext uri="{FF2B5EF4-FFF2-40B4-BE49-F238E27FC236}">
                <a16:creationId xmlns:a16="http://schemas.microsoft.com/office/drawing/2014/main" id="{0B7FE82C-5226-4D4C-BD18-6F9F3E844321}"/>
              </a:ext>
            </a:extLst>
          </p:cNvPr>
          <p:cNvSpPr txBox="1"/>
          <p:nvPr/>
        </p:nvSpPr>
        <p:spPr>
          <a:xfrm>
            <a:off x="268158" y="2782885"/>
            <a:ext cx="1979295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</a:t>
            </a:r>
          </a:p>
        </p:txBody>
      </p:sp>
      <p:sp>
        <p:nvSpPr>
          <p:cNvPr id="242" name="TextShape 2">
            <a:extLst>
              <a:ext uri="{FF2B5EF4-FFF2-40B4-BE49-F238E27FC236}">
                <a16:creationId xmlns:a16="http://schemas.microsoft.com/office/drawing/2014/main" id="{3B7CE884-4309-D942-9EE2-441D4D82A3E4}"/>
              </a:ext>
            </a:extLst>
          </p:cNvPr>
          <p:cNvSpPr txBox="1"/>
          <p:nvPr/>
        </p:nvSpPr>
        <p:spPr>
          <a:xfrm>
            <a:off x="2448312" y="2782885"/>
            <a:ext cx="1985887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</a:t>
            </a:r>
          </a:p>
        </p:txBody>
      </p:sp>
      <p:sp>
        <p:nvSpPr>
          <p:cNvPr id="243" name="TextShape 2">
            <a:extLst>
              <a:ext uri="{FF2B5EF4-FFF2-40B4-BE49-F238E27FC236}">
                <a16:creationId xmlns:a16="http://schemas.microsoft.com/office/drawing/2014/main" id="{D2F4D786-C44F-BE45-AD52-82F6C271DB4E}"/>
              </a:ext>
            </a:extLst>
          </p:cNvPr>
          <p:cNvSpPr txBox="1"/>
          <p:nvPr/>
        </p:nvSpPr>
        <p:spPr>
          <a:xfrm>
            <a:off x="6814529" y="2782885"/>
            <a:ext cx="1978023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</a:t>
            </a:r>
          </a:p>
        </p:txBody>
      </p:sp>
      <p:sp>
        <p:nvSpPr>
          <p:cNvPr id="244" name="TextShape 2">
            <a:extLst>
              <a:ext uri="{FF2B5EF4-FFF2-40B4-BE49-F238E27FC236}">
                <a16:creationId xmlns:a16="http://schemas.microsoft.com/office/drawing/2014/main" id="{E5046985-E1B7-0949-ACC3-6C1D924E4A7A}"/>
              </a:ext>
            </a:extLst>
          </p:cNvPr>
          <p:cNvSpPr txBox="1"/>
          <p:nvPr/>
        </p:nvSpPr>
        <p:spPr>
          <a:xfrm>
            <a:off x="4648199" y="2782885"/>
            <a:ext cx="1981201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</a:t>
            </a:r>
          </a:p>
        </p:txBody>
      </p:sp>
    </p:spTree>
    <p:extLst>
      <p:ext uri="{BB962C8B-B14F-4D97-AF65-F5344CB8AC3E}">
        <p14:creationId xmlns:p14="http://schemas.microsoft.com/office/powerpoint/2010/main" val="230644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300" y="1948502"/>
            <a:ext cx="73914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50" dirty="0"/>
              <a:t>Case study: Clustering DNA sequences with Local Rank Distance</a:t>
            </a:r>
          </a:p>
        </p:txBody>
      </p:sp>
    </p:spTree>
    <p:extLst>
      <p:ext uri="{BB962C8B-B14F-4D97-AF65-F5344CB8AC3E}">
        <p14:creationId xmlns:p14="http://schemas.microsoft.com/office/powerpoint/2010/main" val="3594636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Local Rank Distance (LRD)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is a new distance measure for strings introduced in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[R.T. Ionescu, 2013]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LRD is inspired from Rank Distance (RD) 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[L. Dinu &amp; F. </a:t>
                </a:r>
                <a:r>
                  <a:rPr lang="en-US" spc="-1" dirty="0" err="1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Manea</a:t>
                </a: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2006]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RD measures the global non-alignment score between two sequences</a:t>
                </a: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err="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Characters are annotated with indexes in order to eliminate duplicates:</a:t>
                </a:r>
              </a:p>
              <a:p>
                <a:pPr marL="434250" algn="ctr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Position offsets of identical characters are summed up: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1−2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2−1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4−3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+3=9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Does it seem right to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045722"/>
                <a:ext cx="8769348" cy="3735828"/>
              </a:xfrm>
              <a:prstGeom prst="rect">
                <a:avLst/>
              </a:prstGeom>
              <a:blipFill>
                <a:blip r:embed="rId2"/>
                <a:stretch>
                  <a:fillRect l="-1592" t="-16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46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Local Rank Distance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13736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based on more generic principles than RD: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Characters are no longer annotated</a:t>
            </a:r>
          </a:p>
          <a:p>
            <a:pPr marL="720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Substrings (k-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mers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 n-grams) are used instead of single characters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LRD measures the local non-alignment score between two sequences</a:t>
            </a:r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0B2366B6-86D7-7944-930A-90A41447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1" y="2724151"/>
            <a:ext cx="4009289" cy="162877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9ECBEC-E63B-9F42-8A3C-F92D0D59E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16" y="2724149"/>
            <a:ext cx="4009293" cy="1628776"/>
          </a:xfrm>
          <a:prstGeom prst="rect">
            <a:avLst/>
          </a:prstGeom>
        </p:spPr>
      </p:pic>
      <p:sp>
        <p:nvSpPr>
          <p:cNvPr id="8" name="TextShape 2">
            <a:extLst>
              <a:ext uri="{FF2B5EF4-FFF2-40B4-BE49-F238E27FC236}">
                <a16:creationId xmlns:a16="http://schemas.microsoft.com/office/drawing/2014/main" id="{3564C78D-D2D2-CE4C-B5F2-15E27F5C123B}"/>
              </a:ext>
            </a:extLst>
          </p:cNvPr>
          <p:cNvSpPr txBox="1"/>
          <p:nvPr/>
        </p:nvSpPr>
        <p:spPr>
          <a:xfrm>
            <a:off x="228601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Rank Distance</a:t>
            </a:r>
          </a:p>
        </p:txBody>
      </p:sp>
      <p:sp>
        <p:nvSpPr>
          <p:cNvPr id="9" name="TextShape 2">
            <a:extLst>
              <a:ext uri="{FF2B5EF4-FFF2-40B4-BE49-F238E27FC236}">
                <a16:creationId xmlns:a16="http://schemas.microsoft.com/office/drawing/2014/main" id="{D8B18218-F34A-394B-A3BA-C8CFDD2312A7}"/>
              </a:ext>
            </a:extLst>
          </p:cNvPr>
          <p:cNvSpPr txBox="1"/>
          <p:nvPr/>
        </p:nvSpPr>
        <p:spPr>
          <a:xfrm>
            <a:off x="4902816" y="4498656"/>
            <a:ext cx="4009290" cy="3181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>
              <a:spcAft>
                <a:spcPts val="100"/>
              </a:spcAft>
              <a:buClr>
                <a:srgbClr val="000000"/>
              </a:buClr>
              <a:buSzPct val="45000"/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Rank Distance</a:t>
            </a:r>
          </a:p>
        </p:txBody>
      </p:sp>
    </p:spTree>
    <p:extLst>
      <p:ext uri="{BB962C8B-B14F-4D97-AF65-F5344CB8AC3E}">
        <p14:creationId xmlns:p14="http://schemas.microsoft.com/office/powerpoint/2010/main" val="22180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Given two strings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l-GR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efficient algorithm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𝐿𝑅𝐷</m:t>
                        </m:r>
                      </m:sub>
                    </m:sSub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works as follows: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Store n-gram positions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a hash (inverted index) table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Search for each n-gram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the inverted index table</a:t>
                </a: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Do a binary search in the positional array corresponding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nearest position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Repeat steps 1–3 by swapping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for symmetry, i.e. to make sure that:</a:t>
                </a:r>
              </a:p>
              <a:p>
                <a:pPr marL="377100">
                  <a:spcAft>
                    <a:spcPts val="100"/>
                  </a:spcAft>
                  <a:buClr>
                    <a:srgbClr val="00000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d>
                        <m:dPr>
                          <m:ctrlP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 spc="-1" dirty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𝐿𝑅𝐷</m:t>
                          </m:r>
                        </m:sub>
                      </m:sSub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70C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What is the time complexity?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·</m:t>
                    </m:r>
                    <m:func>
                      <m:func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pc="-1" dirty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pc="-1" dirty="0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are the lengths of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respectively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00150"/>
                <a:ext cx="8769348" cy="3581400"/>
              </a:xfrm>
              <a:prstGeom prst="rect">
                <a:avLst/>
              </a:prstGeom>
              <a:blipFill>
                <a:blip r:embed="rId2"/>
                <a:stretch>
                  <a:fillRect l="-1447" t="-21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6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Efficient Algorithm for LRD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/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65300" indent="-28575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Example with LRD:</a:t>
                </a: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𝐵𝐴𝐵𝐵𝐴𝐵𝐴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be two strings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i="1" spc="-1" dirty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The inverted index table with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is:</a:t>
                </a:r>
              </a:p>
              <a:p>
                <a:pPr marL="434250">
                  <a:spcAft>
                    <a:spcPts val="100"/>
                  </a:spcAft>
                  <a:buClr>
                    <a:srgbClr val="00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𝐵𝐴𝐵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1,4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𝐴𝐵𝐵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𝐵𝐵𝐴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pc="-1" dirty="0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𝐴𝐵𝐴</m:t>
                      </m:r>
                      <m:r>
                        <a:rPr lang="en-US" i="1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spc="-1" dirty="0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[5]}</m:t>
                      </m:r>
                    </m:oMath>
                  </m:oMathPara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720000" indent="-28575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now take the 3-grams from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look them up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𝐴𝐵𝐴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so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1−5</m:t>
                    </m:r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𝐵𝐴𝐵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at positions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do a binary search in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[1, 4]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find the closest position to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44000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+mj-lt"/>
                  <a:buAutoNum type="arabicPeriod"/>
                </a:pPr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We find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we add </a:t>
                </a:r>
                <a14:m>
                  <m:oMath xmlns:m="http://schemas.openxmlformats.org/officeDocument/2006/math">
                    <m:r>
                      <a:rPr lang="en-US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|2 − 1|</m:t>
                    </m:r>
                  </m:oMath>
                </a14:m>
                <a:r>
                  <a:rPr lang="en-US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to the distance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41" name="TextShape 2">
                <a:extLst>
                  <a:ext uri="{FF2B5EF4-FFF2-40B4-BE49-F238E27FC236}">
                    <a16:creationId xmlns:a16="http://schemas.microsoft.com/office/drawing/2014/main" id="{31B43D6C-147C-A84A-95E1-C9D05F1E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76350"/>
                <a:ext cx="8769348" cy="3505200"/>
              </a:xfrm>
              <a:prstGeom prst="rect">
                <a:avLst/>
              </a:prstGeom>
              <a:blipFill>
                <a:blip r:embed="rId2"/>
                <a:stretch>
                  <a:fillRect l="-1447" t="-2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9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1F6D7-25FF-3244-9509-CA93596B5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825193"/>
            <a:ext cx="5760000" cy="418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9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6EB5C-6175-DE4B-B6D8-8A18FC898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1052075"/>
            <a:ext cx="5760000" cy="39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10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5F6B2-84A3-5340-8BAB-E139EFAA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36" y="819150"/>
            <a:ext cx="5760000" cy="40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40223" y="3261359"/>
            <a:ext cx="225551" cy="227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6364" y="36865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6923" y="3534155"/>
            <a:ext cx="210312" cy="210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10455" y="3171444"/>
            <a:ext cx="208788" cy="208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71515" y="2921507"/>
            <a:ext cx="210312" cy="2103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2255" y="2061972"/>
            <a:ext cx="210312" cy="21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70603" y="4329684"/>
            <a:ext cx="210312" cy="2103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9550" y="2439161"/>
            <a:ext cx="1866900" cy="1868805"/>
          </a:xfrm>
          <a:custGeom>
            <a:avLst/>
            <a:gdLst/>
            <a:ahLst/>
            <a:cxnLst/>
            <a:rect l="l" t="t" r="r" b="b"/>
            <a:pathLst>
              <a:path w="1866900" h="1868804">
                <a:moveTo>
                  <a:pt x="0" y="934212"/>
                </a:moveTo>
                <a:lnTo>
                  <a:pt x="1214" y="886133"/>
                </a:lnTo>
                <a:lnTo>
                  <a:pt x="4819" y="838686"/>
                </a:lnTo>
                <a:lnTo>
                  <a:pt x="10756" y="791929"/>
                </a:lnTo>
                <a:lnTo>
                  <a:pt x="18965" y="745921"/>
                </a:lnTo>
                <a:lnTo>
                  <a:pt x="29389" y="700721"/>
                </a:lnTo>
                <a:lnTo>
                  <a:pt x="41969" y="656387"/>
                </a:lnTo>
                <a:lnTo>
                  <a:pt x="56645" y="612978"/>
                </a:lnTo>
                <a:lnTo>
                  <a:pt x="73360" y="570553"/>
                </a:lnTo>
                <a:lnTo>
                  <a:pt x="92054" y="529170"/>
                </a:lnTo>
                <a:lnTo>
                  <a:pt x="112669" y="488888"/>
                </a:lnTo>
                <a:lnTo>
                  <a:pt x="135147" y="449766"/>
                </a:lnTo>
                <a:lnTo>
                  <a:pt x="159428" y="411863"/>
                </a:lnTo>
                <a:lnTo>
                  <a:pt x="185454" y="375236"/>
                </a:lnTo>
                <a:lnTo>
                  <a:pt x="213166" y="339945"/>
                </a:lnTo>
                <a:lnTo>
                  <a:pt x="242506" y="306049"/>
                </a:lnTo>
                <a:lnTo>
                  <a:pt x="273415" y="273605"/>
                </a:lnTo>
                <a:lnTo>
                  <a:pt x="305834" y="242673"/>
                </a:lnTo>
                <a:lnTo>
                  <a:pt x="339704" y="213312"/>
                </a:lnTo>
                <a:lnTo>
                  <a:pt x="374967" y="185580"/>
                </a:lnTo>
                <a:lnTo>
                  <a:pt x="411565" y="159535"/>
                </a:lnTo>
                <a:lnTo>
                  <a:pt x="449438" y="135237"/>
                </a:lnTo>
                <a:lnTo>
                  <a:pt x="488528" y="112744"/>
                </a:lnTo>
                <a:lnTo>
                  <a:pt x="528777" y="92114"/>
                </a:lnTo>
                <a:lnTo>
                  <a:pt x="570124" y="73407"/>
                </a:lnTo>
                <a:lnTo>
                  <a:pt x="612513" y="56682"/>
                </a:lnTo>
                <a:lnTo>
                  <a:pt x="655884" y="41996"/>
                </a:lnTo>
                <a:lnTo>
                  <a:pt x="700178" y="29408"/>
                </a:lnTo>
                <a:lnTo>
                  <a:pt x="745337" y="18977"/>
                </a:lnTo>
                <a:lnTo>
                  <a:pt x="791303" y="10763"/>
                </a:lnTo>
                <a:lnTo>
                  <a:pt x="838016" y="4822"/>
                </a:lnTo>
                <a:lnTo>
                  <a:pt x="885418" y="1215"/>
                </a:lnTo>
                <a:lnTo>
                  <a:pt x="933450" y="0"/>
                </a:lnTo>
                <a:lnTo>
                  <a:pt x="981481" y="1215"/>
                </a:lnTo>
                <a:lnTo>
                  <a:pt x="1028883" y="4822"/>
                </a:lnTo>
                <a:lnTo>
                  <a:pt x="1075596" y="10763"/>
                </a:lnTo>
                <a:lnTo>
                  <a:pt x="1121562" y="18977"/>
                </a:lnTo>
                <a:lnTo>
                  <a:pt x="1166721" y="29408"/>
                </a:lnTo>
                <a:lnTo>
                  <a:pt x="1211015" y="41996"/>
                </a:lnTo>
                <a:lnTo>
                  <a:pt x="1254386" y="56682"/>
                </a:lnTo>
                <a:lnTo>
                  <a:pt x="1296775" y="73407"/>
                </a:lnTo>
                <a:lnTo>
                  <a:pt x="1338122" y="92114"/>
                </a:lnTo>
                <a:lnTo>
                  <a:pt x="1378371" y="112744"/>
                </a:lnTo>
                <a:lnTo>
                  <a:pt x="1417461" y="135237"/>
                </a:lnTo>
                <a:lnTo>
                  <a:pt x="1455334" y="159535"/>
                </a:lnTo>
                <a:lnTo>
                  <a:pt x="1491932" y="185580"/>
                </a:lnTo>
                <a:lnTo>
                  <a:pt x="1527195" y="213312"/>
                </a:lnTo>
                <a:lnTo>
                  <a:pt x="1561065" y="242673"/>
                </a:lnTo>
                <a:lnTo>
                  <a:pt x="1593484" y="273605"/>
                </a:lnTo>
                <a:lnTo>
                  <a:pt x="1624393" y="306049"/>
                </a:lnTo>
                <a:lnTo>
                  <a:pt x="1653733" y="339945"/>
                </a:lnTo>
                <a:lnTo>
                  <a:pt x="1681445" y="375236"/>
                </a:lnTo>
                <a:lnTo>
                  <a:pt x="1707471" y="411863"/>
                </a:lnTo>
                <a:lnTo>
                  <a:pt x="1731752" y="449766"/>
                </a:lnTo>
                <a:lnTo>
                  <a:pt x="1754230" y="488888"/>
                </a:lnTo>
                <a:lnTo>
                  <a:pt x="1774845" y="529170"/>
                </a:lnTo>
                <a:lnTo>
                  <a:pt x="1793539" y="570553"/>
                </a:lnTo>
                <a:lnTo>
                  <a:pt x="1810254" y="612978"/>
                </a:lnTo>
                <a:lnTo>
                  <a:pt x="1824930" y="656387"/>
                </a:lnTo>
                <a:lnTo>
                  <a:pt x="1837510" y="700721"/>
                </a:lnTo>
                <a:lnTo>
                  <a:pt x="1847934" y="745921"/>
                </a:lnTo>
                <a:lnTo>
                  <a:pt x="1856143" y="791929"/>
                </a:lnTo>
                <a:lnTo>
                  <a:pt x="1862080" y="838686"/>
                </a:lnTo>
                <a:lnTo>
                  <a:pt x="1865685" y="886133"/>
                </a:lnTo>
                <a:lnTo>
                  <a:pt x="1866900" y="934212"/>
                </a:lnTo>
                <a:lnTo>
                  <a:pt x="1865685" y="982286"/>
                </a:lnTo>
                <a:lnTo>
                  <a:pt x="1862080" y="1029729"/>
                </a:lnTo>
                <a:lnTo>
                  <a:pt x="1856143" y="1076483"/>
                </a:lnTo>
                <a:lnTo>
                  <a:pt x="1847934" y="1122488"/>
                </a:lnTo>
                <a:lnTo>
                  <a:pt x="1837510" y="1167685"/>
                </a:lnTo>
                <a:lnTo>
                  <a:pt x="1824930" y="1212017"/>
                </a:lnTo>
                <a:lnTo>
                  <a:pt x="1810254" y="1255425"/>
                </a:lnTo>
                <a:lnTo>
                  <a:pt x="1793539" y="1297849"/>
                </a:lnTo>
                <a:lnTo>
                  <a:pt x="1774845" y="1339231"/>
                </a:lnTo>
                <a:lnTo>
                  <a:pt x="1754230" y="1379512"/>
                </a:lnTo>
                <a:lnTo>
                  <a:pt x="1731752" y="1418634"/>
                </a:lnTo>
                <a:lnTo>
                  <a:pt x="1707471" y="1456538"/>
                </a:lnTo>
                <a:lnTo>
                  <a:pt x="1681445" y="1493165"/>
                </a:lnTo>
                <a:lnTo>
                  <a:pt x="1653733" y="1528457"/>
                </a:lnTo>
                <a:lnTo>
                  <a:pt x="1624393" y="1562354"/>
                </a:lnTo>
                <a:lnTo>
                  <a:pt x="1593484" y="1594799"/>
                </a:lnTo>
                <a:lnTo>
                  <a:pt x="1561065" y="1625732"/>
                </a:lnTo>
                <a:lnTo>
                  <a:pt x="1527195" y="1655095"/>
                </a:lnTo>
                <a:lnTo>
                  <a:pt x="1491932" y="1682828"/>
                </a:lnTo>
                <a:lnTo>
                  <a:pt x="1455334" y="1708875"/>
                </a:lnTo>
                <a:lnTo>
                  <a:pt x="1417461" y="1733174"/>
                </a:lnTo>
                <a:lnTo>
                  <a:pt x="1378371" y="1755669"/>
                </a:lnTo>
                <a:lnTo>
                  <a:pt x="1338122" y="1776300"/>
                </a:lnTo>
                <a:lnTo>
                  <a:pt x="1296775" y="1795008"/>
                </a:lnTo>
                <a:lnTo>
                  <a:pt x="1254386" y="1811736"/>
                </a:lnTo>
                <a:lnTo>
                  <a:pt x="1211015" y="1826423"/>
                </a:lnTo>
                <a:lnTo>
                  <a:pt x="1166721" y="1839012"/>
                </a:lnTo>
                <a:lnTo>
                  <a:pt x="1121562" y="1849444"/>
                </a:lnTo>
                <a:lnTo>
                  <a:pt x="1075596" y="1857659"/>
                </a:lnTo>
                <a:lnTo>
                  <a:pt x="1028883" y="1863600"/>
                </a:lnTo>
                <a:lnTo>
                  <a:pt x="981481" y="1867208"/>
                </a:lnTo>
                <a:lnTo>
                  <a:pt x="933450" y="1868424"/>
                </a:lnTo>
                <a:lnTo>
                  <a:pt x="885418" y="1867208"/>
                </a:lnTo>
                <a:lnTo>
                  <a:pt x="838016" y="1863600"/>
                </a:lnTo>
                <a:lnTo>
                  <a:pt x="791303" y="1857659"/>
                </a:lnTo>
                <a:lnTo>
                  <a:pt x="745337" y="1849444"/>
                </a:lnTo>
                <a:lnTo>
                  <a:pt x="700178" y="1839012"/>
                </a:lnTo>
                <a:lnTo>
                  <a:pt x="655884" y="1826423"/>
                </a:lnTo>
                <a:lnTo>
                  <a:pt x="612513" y="1811736"/>
                </a:lnTo>
                <a:lnTo>
                  <a:pt x="570124" y="1795008"/>
                </a:lnTo>
                <a:lnTo>
                  <a:pt x="528777" y="1776300"/>
                </a:lnTo>
                <a:lnTo>
                  <a:pt x="488528" y="1755669"/>
                </a:lnTo>
                <a:lnTo>
                  <a:pt x="449438" y="1733174"/>
                </a:lnTo>
                <a:lnTo>
                  <a:pt x="411565" y="1708875"/>
                </a:lnTo>
                <a:lnTo>
                  <a:pt x="374967" y="1682828"/>
                </a:lnTo>
                <a:lnTo>
                  <a:pt x="339704" y="1655095"/>
                </a:lnTo>
                <a:lnTo>
                  <a:pt x="305834" y="1625732"/>
                </a:lnTo>
                <a:lnTo>
                  <a:pt x="273415" y="1594799"/>
                </a:lnTo>
                <a:lnTo>
                  <a:pt x="242506" y="1562354"/>
                </a:lnTo>
                <a:lnTo>
                  <a:pt x="213166" y="1528457"/>
                </a:lnTo>
                <a:lnTo>
                  <a:pt x="185454" y="1493165"/>
                </a:lnTo>
                <a:lnTo>
                  <a:pt x="159428" y="1456538"/>
                </a:lnTo>
                <a:lnTo>
                  <a:pt x="135147" y="1418634"/>
                </a:lnTo>
                <a:lnTo>
                  <a:pt x="112669" y="1379512"/>
                </a:lnTo>
                <a:lnTo>
                  <a:pt x="92054" y="1339231"/>
                </a:lnTo>
                <a:lnTo>
                  <a:pt x="73360" y="1297849"/>
                </a:lnTo>
                <a:lnTo>
                  <a:pt x="56645" y="1255425"/>
                </a:lnTo>
                <a:lnTo>
                  <a:pt x="41969" y="1212017"/>
                </a:lnTo>
                <a:lnTo>
                  <a:pt x="29389" y="1167685"/>
                </a:lnTo>
                <a:lnTo>
                  <a:pt x="18965" y="1122488"/>
                </a:lnTo>
                <a:lnTo>
                  <a:pt x="10756" y="1076483"/>
                </a:lnTo>
                <a:lnTo>
                  <a:pt x="4819" y="1029729"/>
                </a:lnTo>
                <a:lnTo>
                  <a:pt x="1214" y="982286"/>
                </a:lnTo>
                <a:lnTo>
                  <a:pt x="0" y="934212"/>
                </a:lnTo>
                <a:close/>
              </a:path>
            </a:pathLst>
          </a:custGeom>
          <a:ln w="25908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138" y="3473958"/>
            <a:ext cx="76200" cy="833755"/>
          </a:xfrm>
          <a:custGeom>
            <a:avLst/>
            <a:gdLst/>
            <a:ahLst/>
            <a:cxnLst/>
            <a:rect l="l" t="t" r="r" b="b"/>
            <a:pathLst>
              <a:path w="76200" h="833754">
                <a:moveTo>
                  <a:pt x="28194" y="757224"/>
                </a:moveTo>
                <a:lnTo>
                  <a:pt x="0" y="757224"/>
                </a:lnTo>
                <a:lnTo>
                  <a:pt x="38100" y="833424"/>
                </a:lnTo>
                <a:lnTo>
                  <a:pt x="69850" y="769924"/>
                </a:lnTo>
                <a:lnTo>
                  <a:pt x="28194" y="769924"/>
                </a:lnTo>
                <a:lnTo>
                  <a:pt x="28194" y="757224"/>
                </a:lnTo>
                <a:close/>
              </a:path>
              <a:path w="76200" h="833754">
                <a:moveTo>
                  <a:pt x="48006" y="63500"/>
                </a:moveTo>
                <a:lnTo>
                  <a:pt x="28194" y="63500"/>
                </a:lnTo>
                <a:lnTo>
                  <a:pt x="28194" y="769924"/>
                </a:lnTo>
                <a:lnTo>
                  <a:pt x="48006" y="769924"/>
                </a:lnTo>
                <a:lnTo>
                  <a:pt x="48006" y="63500"/>
                </a:lnTo>
                <a:close/>
              </a:path>
              <a:path w="76200" h="833754">
                <a:moveTo>
                  <a:pt x="76200" y="757224"/>
                </a:moveTo>
                <a:lnTo>
                  <a:pt x="48006" y="757224"/>
                </a:lnTo>
                <a:lnTo>
                  <a:pt x="48006" y="769924"/>
                </a:lnTo>
                <a:lnTo>
                  <a:pt x="69850" y="769924"/>
                </a:lnTo>
                <a:lnTo>
                  <a:pt x="76200" y="757224"/>
                </a:lnTo>
                <a:close/>
              </a:path>
              <a:path w="76200" h="833754">
                <a:moveTo>
                  <a:pt x="38100" y="0"/>
                </a:moveTo>
                <a:lnTo>
                  <a:pt x="0" y="76200"/>
                </a:lnTo>
                <a:lnTo>
                  <a:pt x="28194" y="76200"/>
                </a:lnTo>
                <a:lnTo>
                  <a:pt x="28194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33754">
                <a:moveTo>
                  <a:pt x="69850" y="63500"/>
                </a:moveTo>
                <a:lnTo>
                  <a:pt x="48006" y="63500"/>
                </a:lnTo>
                <a:lnTo>
                  <a:pt x="48006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2"/>
              <p:cNvSpPr txBox="1"/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5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0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6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48" y="3727500"/>
                <a:ext cx="126364" cy="258404"/>
              </a:xfrm>
              <a:prstGeom prst="rect">
                <a:avLst/>
              </a:prstGeom>
              <a:blipFill>
                <a:blip r:embed="rId7"/>
                <a:stretch>
                  <a:fillRect l="-27273" r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bject 13"/>
          <p:cNvSpPr/>
          <p:nvPr/>
        </p:nvSpPr>
        <p:spPr>
          <a:xfrm>
            <a:off x="4610100" y="2586227"/>
            <a:ext cx="208787" cy="2103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82567" y="1757172"/>
            <a:ext cx="1868805" cy="1868805"/>
          </a:xfrm>
          <a:custGeom>
            <a:avLst/>
            <a:gdLst/>
            <a:ahLst/>
            <a:cxnLst/>
            <a:rect l="l" t="t" r="r" b="b"/>
            <a:pathLst>
              <a:path w="1868804" h="1868804">
                <a:moveTo>
                  <a:pt x="0" y="934211"/>
                </a:moveTo>
                <a:lnTo>
                  <a:pt x="1215" y="886133"/>
                </a:lnTo>
                <a:lnTo>
                  <a:pt x="4822" y="838686"/>
                </a:lnTo>
                <a:lnTo>
                  <a:pt x="10763" y="791929"/>
                </a:lnTo>
                <a:lnTo>
                  <a:pt x="18977" y="745921"/>
                </a:lnTo>
                <a:lnTo>
                  <a:pt x="29408" y="700721"/>
                </a:lnTo>
                <a:lnTo>
                  <a:pt x="41996" y="656387"/>
                </a:lnTo>
                <a:lnTo>
                  <a:pt x="56682" y="612978"/>
                </a:lnTo>
                <a:lnTo>
                  <a:pt x="73407" y="570553"/>
                </a:lnTo>
                <a:lnTo>
                  <a:pt x="92114" y="529170"/>
                </a:lnTo>
                <a:lnTo>
                  <a:pt x="112744" y="488888"/>
                </a:lnTo>
                <a:lnTo>
                  <a:pt x="135237" y="449766"/>
                </a:lnTo>
                <a:lnTo>
                  <a:pt x="159535" y="411863"/>
                </a:lnTo>
                <a:lnTo>
                  <a:pt x="185580" y="375236"/>
                </a:lnTo>
                <a:lnTo>
                  <a:pt x="213312" y="339945"/>
                </a:lnTo>
                <a:lnTo>
                  <a:pt x="242673" y="306049"/>
                </a:lnTo>
                <a:lnTo>
                  <a:pt x="273605" y="273605"/>
                </a:lnTo>
                <a:lnTo>
                  <a:pt x="306049" y="242673"/>
                </a:lnTo>
                <a:lnTo>
                  <a:pt x="339945" y="213312"/>
                </a:lnTo>
                <a:lnTo>
                  <a:pt x="375236" y="185580"/>
                </a:lnTo>
                <a:lnTo>
                  <a:pt x="411863" y="159535"/>
                </a:lnTo>
                <a:lnTo>
                  <a:pt x="449766" y="135237"/>
                </a:lnTo>
                <a:lnTo>
                  <a:pt x="488888" y="112744"/>
                </a:lnTo>
                <a:lnTo>
                  <a:pt x="529170" y="92114"/>
                </a:lnTo>
                <a:lnTo>
                  <a:pt x="570553" y="73407"/>
                </a:lnTo>
                <a:lnTo>
                  <a:pt x="612978" y="56682"/>
                </a:lnTo>
                <a:lnTo>
                  <a:pt x="656387" y="41996"/>
                </a:lnTo>
                <a:lnTo>
                  <a:pt x="700721" y="29408"/>
                </a:lnTo>
                <a:lnTo>
                  <a:pt x="745921" y="18977"/>
                </a:lnTo>
                <a:lnTo>
                  <a:pt x="791929" y="10763"/>
                </a:lnTo>
                <a:lnTo>
                  <a:pt x="838686" y="4822"/>
                </a:lnTo>
                <a:lnTo>
                  <a:pt x="886133" y="1215"/>
                </a:lnTo>
                <a:lnTo>
                  <a:pt x="934212" y="0"/>
                </a:lnTo>
                <a:lnTo>
                  <a:pt x="982290" y="1215"/>
                </a:lnTo>
                <a:lnTo>
                  <a:pt x="1029737" y="4822"/>
                </a:lnTo>
                <a:lnTo>
                  <a:pt x="1076494" y="10763"/>
                </a:lnTo>
                <a:lnTo>
                  <a:pt x="1122502" y="18977"/>
                </a:lnTo>
                <a:lnTo>
                  <a:pt x="1167702" y="29408"/>
                </a:lnTo>
                <a:lnTo>
                  <a:pt x="1212036" y="41996"/>
                </a:lnTo>
                <a:lnTo>
                  <a:pt x="1255445" y="56682"/>
                </a:lnTo>
                <a:lnTo>
                  <a:pt x="1297870" y="73407"/>
                </a:lnTo>
                <a:lnTo>
                  <a:pt x="1339253" y="92114"/>
                </a:lnTo>
                <a:lnTo>
                  <a:pt x="1379535" y="112744"/>
                </a:lnTo>
                <a:lnTo>
                  <a:pt x="1418657" y="135237"/>
                </a:lnTo>
                <a:lnTo>
                  <a:pt x="1456560" y="159535"/>
                </a:lnTo>
                <a:lnTo>
                  <a:pt x="1493187" y="185580"/>
                </a:lnTo>
                <a:lnTo>
                  <a:pt x="1528478" y="213312"/>
                </a:lnTo>
                <a:lnTo>
                  <a:pt x="1562374" y="242673"/>
                </a:lnTo>
                <a:lnTo>
                  <a:pt x="1594818" y="273605"/>
                </a:lnTo>
                <a:lnTo>
                  <a:pt x="1625750" y="306049"/>
                </a:lnTo>
                <a:lnTo>
                  <a:pt x="1655111" y="339945"/>
                </a:lnTo>
                <a:lnTo>
                  <a:pt x="1682843" y="375236"/>
                </a:lnTo>
                <a:lnTo>
                  <a:pt x="1708888" y="411863"/>
                </a:lnTo>
                <a:lnTo>
                  <a:pt x="1733186" y="449766"/>
                </a:lnTo>
                <a:lnTo>
                  <a:pt x="1755679" y="488888"/>
                </a:lnTo>
                <a:lnTo>
                  <a:pt x="1776309" y="529170"/>
                </a:lnTo>
                <a:lnTo>
                  <a:pt x="1795016" y="570553"/>
                </a:lnTo>
                <a:lnTo>
                  <a:pt x="1811741" y="612978"/>
                </a:lnTo>
                <a:lnTo>
                  <a:pt x="1826427" y="656387"/>
                </a:lnTo>
                <a:lnTo>
                  <a:pt x="1839015" y="700721"/>
                </a:lnTo>
                <a:lnTo>
                  <a:pt x="1849446" y="745921"/>
                </a:lnTo>
                <a:lnTo>
                  <a:pt x="1857660" y="791929"/>
                </a:lnTo>
                <a:lnTo>
                  <a:pt x="1863601" y="838686"/>
                </a:lnTo>
                <a:lnTo>
                  <a:pt x="1867208" y="886133"/>
                </a:lnTo>
                <a:lnTo>
                  <a:pt x="1868424" y="934211"/>
                </a:lnTo>
                <a:lnTo>
                  <a:pt x="1867208" y="982290"/>
                </a:lnTo>
                <a:lnTo>
                  <a:pt x="1863601" y="1029737"/>
                </a:lnTo>
                <a:lnTo>
                  <a:pt x="1857660" y="1076494"/>
                </a:lnTo>
                <a:lnTo>
                  <a:pt x="1849446" y="1122502"/>
                </a:lnTo>
                <a:lnTo>
                  <a:pt x="1839015" y="1167702"/>
                </a:lnTo>
                <a:lnTo>
                  <a:pt x="1826427" y="1212036"/>
                </a:lnTo>
                <a:lnTo>
                  <a:pt x="1811741" y="1255445"/>
                </a:lnTo>
                <a:lnTo>
                  <a:pt x="1795016" y="1297870"/>
                </a:lnTo>
                <a:lnTo>
                  <a:pt x="1776309" y="1339253"/>
                </a:lnTo>
                <a:lnTo>
                  <a:pt x="1755679" y="1379535"/>
                </a:lnTo>
                <a:lnTo>
                  <a:pt x="1733186" y="1418657"/>
                </a:lnTo>
                <a:lnTo>
                  <a:pt x="1708888" y="1456560"/>
                </a:lnTo>
                <a:lnTo>
                  <a:pt x="1682843" y="1493187"/>
                </a:lnTo>
                <a:lnTo>
                  <a:pt x="1655111" y="1528478"/>
                </a:lnTo>
                <a:lnTo>
                  <a:pt x="1625750" y="1562374"/>
                </a:lnTo>
                <a:lnTo>
                  <a:pt x="1594818" y="1594818"/>
                </a:lnTo>
                <a:lnTo>
                  <a:pt x="1562374" y="1625750"/>
                </a:lnTo>
                <a:lnTo>
                  <a:pt x="1528478" y="1655111"/>
                </a:lnTo>
                <a:lnTo>
                  <a:pt x="1493187" y="1682843"/>
                </a:lnTo>
                <a:lnTo>
                  <a:pt x="1456560" y="1708888"/>
                </a:lnTo>
                <a:lnTo>
                  <a:pt x="1418657" y="1733186"/>
                </a:lnTo>
                <a:lnTo>
                  <a:pt x="1379535" y="1755679"/>
                </a:lnTo>
                <a:lnTo>
                  <a:pt x="1339253" y="1776309"/>
                </a:lnTo>
                <a:lnTo>
                  <a:pt x="1297870" y="1795016"/>
                </a:lnTo>
                <a:lnTo>
                  <a:pt x="1255445" y="1811741"/>
                </a:lnTo>
                <a:lnTo>
                  <a:pt x="1212036" y="1826427"/>
                </a:lnTo>
                <a:lnTo>
                  <a:pt x="1167702" y="1839015"/>
                </a:lnTo>
                <a:lnTo>
                  <a:pt x="1122502" y="1849446"/>
                </a:lnTo>
                <a:lnTo>
                  <a:pt x="1076494" y="1857660"/>
                </a:lnTo>
                <a:lnTo>
                  <a:pt x="1029737" y="1863601"/>
                </a:lnTo>
                <a:lnTo>
                  <a:pt x="982290" y="1867208"/>
                </a:lnTo>
                <a:lnTo>
                  <a:pt x="934212" y="1868424"/>
                </a:lnTo>
                <a:lnTo>
                  <a:pt x="886133" y="1867208"/>
                </a:lnTo>
                <a:lnTo>
                  <a:pt x="838686" y="1863601"/>
                </a:lnTo>
                <a:lnTo>
                  <a:pt x="791929" y="1857660"/>
                </a:lnTo>
                <a:lnTo>
                  <a:pt x="745921" y="1849446"/>
                </a:lnTo>
                <a:lnTo>
                  <a:pt x="700721" y="1839015"/>
                </a:lnTo>
                <a:lnTo>
                  <a:pt x="656387" y="1826427"/>
                </a:lnTo>
                <a:lnTo>
                  <a:pt x="612978" y="1811741"/>
                </a:lnTo>
                <a:lnTo>
                  <a:pt x="570553" y="1795016"/>
                </a:lnTo>
                <a:lnTo>
                  <a:pt x="529170" y="1776309"/>
                </a:lnTo>
                <a:lnTo>
                  <a:pt x="488888" y="1755679"/>
                </a:lnTo>
                <a:lnTo>
                  <a:pt x="449766" y="1733186"/>
                </a:lnTo>
                <a:lnTo>
                  <a:pt x="411863" y="1708888"/>
                </a:lnTo>
                <a:lnTo>
                  <a:pt x="375236" y="1682843"/>
                </a:lnTo>
                <a:lnTo>
                  <a:pt x="339945" y="1655111"/>
                </a:lnTo>
                <a:lnTo>
                  <a:pt x="306049" y="1625750"/>
                </a:lnTo>
                <a:lnTo>
                  <a:pt x="273605" y="1594818"/>
                </a:lnTo>
                <a:lnTo>
                  <a:pt x="242673" y="1562374"/>
                </a:lnTo>
                <a:lnTo>
                  <a:pt x="213312" y="1528478"/>
                </a:lnTo>
                <a:lnTo>
                  <a:pt x="185580" y="1493187"/>
                </a:lnTo>
                <a:lnTo>
                  <a:pt x="159535" y="1456560"/>
                </a:lnTo>
                <a:lnTo>
                  <a:pt x="135237" y="1418657"/>
                </a:lnTo>
                <a:lnTo>
                  <a:pt x="112744" y="1379535"/>
                </a:lnTo>
                <a:lnTo>
                  <a:pt x="92114" y="1339253"/>
                </a:lnTo>
                <a:lnTo>
                  <a:pt x="73407" y="1297870"/>
                </a:lnTo>
                <a:lnTo>
                  <a:pt x="56682" y="1255445"/>
                </a:lnTo>
                <a:lnTo>
                  <a:pt x="41996" y="1212036"/>
                </a:lnTo>
                <a:lnTo>
                  <a:pt x="29408" y="1167702"/>
                </a:lnTo>
                <a:lnTo>
                  <a:pt x="18977" y="1122502"/>
                </a:lnTo>
                <a:lnTo>
                  <a:pt x="10763" y="1076494"/>
                </a:lnTo>
                <a:lnTo>
                  <a:pt x="4822" y="1029737"/>
                </a:lnTo>
                <a:lnTo>
                  <a:pt x="1215" y="982290"/>
                </a:lnTo>
                <a:lnTo>
                  <a:pt x="0" y="93421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30923" y="3619500"/>
            <a:ext cx="1047750" cy="3139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55750" y="3169030"/>
            <a:ext cx="1216787" cy="3139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5379" y="1128013"/>
            <a:ext cx="1227023" cy="3139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5079491" y="3368547"/>
            <a:ext cx="1461135" cy="429895"/>
          </a:xfrm>
          <a:custGeom>
            <a:avLst/>
            <a:gdLst/>
            <a:ahLst/>
            <a:cxnLst/>
            <a:rect l="l" t="t" r="r" b="b"/>
            <a:pathLst>
              <a:path w="1461134" h="429895">
                <a:moveTo>
                  <a:pt x="75116" y="30598"/>
                </a:moveTo>
                <a:lnTo>
                  <a:pt x="71665" y="42911"/>
                </a:lnTo>
                <a:lnTo>
                  <a:pt x="1457198" y="429767"/>
                </a:lnTo>
                <a:lnTo>
                  <a:pt x="1460627" y="417448"/>
                </a:lnTo>
                <a:lnTo>
                  <a:pt x="75116" y="30598"/>
                </a:lnTo>
                <a:close/>
              </a:path>
              <a:path w="1461134" h="429895">
                <a:moveTo>
                  <a:pt x="83693" y="0"/>
                </a:moveTo>
                <a:lnTo>
                  <a:pt x="0" y="16256"/>
                </a:lnTo>
                <a:lnTo>
                  <a:pt x="63119" y="73406"/>
                </a:lnTo>
                <a:lnTo>
                  <a:pt x="71665" y="42911"/>
                </a:lnTo>
                <a:lnTo>
                  <a:pt x="59436" y="39496"/>
                </a:lnTo>
                <a:lnTo>
                  <a:pt x="62865" y="27177"/>
                </a:lnTo>
                <a:lnTo>
                  <a:pt x="76075" y="27177"/>
                </a:lnTo>
                <a:lnTo>
                  <a:pt x="83693" y="0"/>
                </a:lnTo>
                <a:close/>
              </a:path>
              <a:path w="1461134" h="429895">
                <a:moveTo>
                  <a:pt x="62865" y="27177"/>
                </a:moveTo>
                <a:lnTo>
                  <a:pt x="59436" y="39496"/>
                </a:lnTo>
                <a:lnTo>
                  <a:pt x="71665" y="42911"/>
                </a:lnTo>
                <a:lnTo>
                  <a:pt x="75116" y="30598"/>
                </a:lnTo>
                <a:lnTo>
                  <a:pt x="62865" y="27177"/>
                </a:lnTo>
                <a:close/>
              </a:path>
              <a:path w="1461134" h="429895">
                <a:moveTo>
                  <a:pt x="76075" y="27177"/>
                </a:moveTo>
                <a:lnTo>
                  <a:pt x="62865" y="27177"/>
                </a:lnTo>
                <a:lnTo>
                  <a:pt x="75116" y="30598"/>
                </a:lnTo>
                <a:lnTo>
                  <a:pt x="76075" y="27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5255" y="1451736"/>
            <a:ext cx="805180" cy="1141095"/>
          </a:xfrm>
          <a:custGeom>
            <a:avLst/>
            <a:gdLst/>
            <a:ahLst/>
            <a:cxnLst/>
            <a:rect l="l" t="t" r="r" b="b"/>
            <a:pathLst>
              <a:path w="805179" h="1141095">
                <a:moveTo>
                  <a:pt x="12700" y="1056639"/>
                </a:moveTo>
                <a:lnTo>
                  <a:pt x="0" y="1140840"/>
                </a:lnTo>
                <a:lnTo>
                  <a:pt x="75057" y="1100455"/>
                </a:lnTo>
                <a:lnTo>
                  <a:pt x="63850" y="1092581"/>
                </a:lnTo>
                <a:lnTo>
                  <a:pt x="41783" y="1092581"/>
                </a:lnTo>
                <a:lnTo>
                  <a:pt x="31369" y="1085342"/>
                </a:lnTo>
                <a:lnTo>
                  <a:pt x="38705" y="1074912"/>
                </a:lnTo>
                <a:lnTo>
                  <a:pt x="12700" y="1056639"/>
                </a:lnTo>
                <a:close/>
              </a:path>
              <a:path w="805179" h="1141095">
                <a:moveTo>
                  <a:pt x="38705" y="1074912"/>
                </a:moveTo>
                <a:lnTo>
                  <a:pt x="31369" y="1085342"/>
                </a:lnTo>
                <a:lnTo>
                  <a:pt x="41783" y="1092581"/>
                </a:lnTo>
                <a:lnTo>
                  <a:pt x="49082" y="1082204"/>
                </a:lnTo>
                <a:lnTo>
                  <a:pt x="38705" y="1074912"/>
                </a:lnTo>
                <a:close/>
              </a:path>
              <a:path w="805179" h="1141095">
                <a:moveTo>
                  <a:pt x="49082" y="1082204"/>
                </a:moveTo>
                <a:lnTo>
                  <a:pt x="41783" y="1092581"/>
                </a:lnTo>
                <a:lnTo>
                  <a:pt x="63850" y="1092581"/>
                </a:lnTo>
                <a:lnTo>
                  <a:pt x="49082" y="1082204"/>
                </a:lnTo>
                <a:close/>
              </a:path>
              <a:path w="805179" h="1141095">
                <a:moveTo>
                  <a:pt x="794893" y="0"/>
                </a:moveTo>
                <a:lnTo>
                  <a:pt x="38705" y="1074912"/>
                </a:lnTo>
                <a:lnTo>
                  <a:pt x="49082" y="1082204"/>
                </a:lnTo>
                <a:lnTo>
                  <a:pt x="805180" y="7365"/>
                </a:lnTo>
                <a:lnTo>
                  <a:pt x="7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73172" y="2237232"/>
            <a:ext cx="834390" cy="1108710"/>
          </a:xfrm>
          <a:custGeom>
            <a:avLst/>
            <a:gdLst/>
            <a:ahLst/>
            <a:cxnLst/>
            <a:rect l="l" t="t" r="r" b="b"/>
            <a:pathLst>
              <a:path w="834389" h="1108710">
                <a:moveTo>
                  <a:pt x="783081" y="57149"/>
                </a:moveTo>
                <a:lnTo>
                  <a:pt x="0" y="1101090"/>
                </a:lnTo>
                <a:lnTo>
                  <a:pt x="10159" y="1108710"/>
                </a:lnTo>
                <a:lnTo>
                  <a:pt x="793241" y="64769"/>
                </a:lnTo>
                <a:lnTo>
                  <a:pt x="783081" y="57149"/>
                </a:lnTo>
                <a:close/>
              </a:path>
              <a:path w="834389" h="1108710">
                <a:moveTo>
                  <a:pt x="825338" y="46990"/>
                </a:moveTo>
                <a:lnTo>
                  <a:pt x="790701" y="46990"/>
                </a:lnTo>
                <a:lnTo>
                  <a:pt x="800862" y="54610"/>
                </a:lnTo>
                <a:lnTo>
                  <a:pt x="793241" y="64769"/>
                </a:lnTo>
                <a:lnTo>
                  <a:pt x="818641" y="83819"/>
                </a:lnTo>
                <a:lnTo>
                  <a:pt x="825338" y="46990"/>
                </a:lnTo>
                <a:close/>
              </a:path>
              <a:path w="834389" h="1108710">
                <a:moveTo>
                  <a:pt x="790701" y="46990"/>
                </a:moveTo>
                <a:lnTo>
                  <a:pt x="783081" y="57149"/>
                </a:lnTo>
                <a:lnTo>
                  <a:pt x="793241" y="64769"/>
                </a:lnTo>
                <a:lnTo>
                  <a:pt x="800862" y="54610"/>
                </a:lnTo>
                <a:lnTo>
                  <a:pt x="790701" y="46990"/>
                </a:lnTo>
                <a:close/>
              </a:path>
              <a:path w="834389" h="1108710">
                <a:moveTo>
                  <a:pt x="833881" y="0"/>
                </a:moveTo>
                <a:lnTo>
                  <a:pt x="757681" y="38100"/>
                </a:lnTo>
                <a:lnTo>
                  <a:pt x="783081" y="57149"/>
                </a:lnTo>
                <a:lnTo>
                  <a:pt x="790701" y="46990"/>
                </a:lnTo>
                <a:lnTo>
                  <a:pt x="825338" y="46990"/>
                </a:lnTo>
                <a:lnTo>
                  <a:pt x="8338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74314" y="3337052"/>
            <a:ext cx="1330960" cy="1028700"/>
          </a:xfrm>
          <a:custGeom>
            <a:avLst/>
            <a:gdLst/>
            <a:ahLst/>
            <a:cxnLst/>
            <a:rect l="l" t="t" r="r" b="b"/>
            <a:pathLst>
              <a:path w="1330960" h="1028700">
                <a:moveTo>
                  <a:pt x="1266779" y="986817"/>
                </a:moveTo>
                <a:lnTo>
                  <a:pt x="1247394" y="1011986"/>
                </a:lnTo>
                <a:lnTo>
                  <a:pt x="1330960" y="1028344"/>
                </a:lnTo>
                <a:lnTo>
                  <a:pt x="1314640" y="994587"/>
                </a:lnTo>
                <a:lnTo>
                  <a:pt x="1276858" y="994587"/>
                </a:lnTo>
                <a:lnTo>
                  <a:pt x="1266779" y="986817"/>
                </a:lnTo>
                <a:close/>
              </a:path>
              <a:path w="1330960" h="1028700">
                <a:moveTo>
                  <a:pt x="1274521" y="976765"/>
                </a:moveTo>
                <a:lnTo>
                  <a:pt x="1266779" y="986817"/>
                </a:lnTo>
                <a:lnTo>
                  <a:pt x="1276858" y="994587"/>
                </a:lnTo>
                <a:lnTo>
                  <a:pt x="1284605" y="984542"/>
                </a:lnTo>
                <a:lnTo>
                  <a:pt x="1274521" y="976765"/>
                </a:lnTo>
                <a:close/>
              </a:path>
              <a:path w="1330960" h="1028700">
                <a:moveTo>
                  <a:pt x="1293876" y="951636"/>
                </a:moveTo>
                <a:lnTo>
                  <a:pt x="1274521" y="976765"/>
                </a:lnTo>
                <a:lnTo>
                  <a:pt x="1284605" y="984542"/>
                </a:lnTo>
                <a:lnTo>
                  <a:pt x="1276858" y="994587"/>
                </a:lnTo>
                <a:lnTo>
                  <a:pt x="1314640" y="994587"/>
                </a:lnTo>
                <a:lnTo>
                  <a:pt x="1293876" y="951636"/>
                </a:lnTo>
                <a:close/>
              </a:path>
              <a:path w="1330960" h="1028700">
                <a:moveTo>
                  <a:pt x="7874" y="0"/>
                </a:moveTo>
                <a:lnTo>
                  <a:pt x="0" y="10160"/>
                </a:lnTo>
                <a:lnTo>
                  <a:pt x="1266779" y="986817"/>
                </a:lnTo>
                <a:lnTo>
                  <a:pt x="1274521" y="976765"/>
                </a:lnTo>
                <a:lnTo>
                  <a:pt x="78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/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Shape 1">
            <a:extLst>
              <a:ext uri="{FF2B5EF4-FFF2-40B4-BE49-F238E27FC236}">
                <a16:creationId xmlns:a16="http://schemas.microsoft.com/office/drawing/2014/main" id="{0B7BFCB1-6F4D-5849-9408-7502293EB939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2395319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F129-B847-EE46-965D-1DDB76AE9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46" y="895350"/>
            <a:ext cx="588130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62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B53FC-1B86-6141-87EA-ABADEEED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000" y="919937"/>
            <a:ext cx="5760000" cy="409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26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Resulting Dendrograms</a:t>
            </a:r>
            <a:endParaRPr lang="en-US" sz="2994" spc="-1" dirty="0"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D009-90E5-984D-BF08-AA8C6E87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0" y="960089"/>
            <a:ext cx="5851800" cy="405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49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>
            <a:extLst>
              <a:ext uri="{FF2B5EF4-FFF2-40B4-BE49-F238E27FC236}">
                <a16:creationId xmlns:a16="http://schemas.microsoft.com/office/drawing/2014/main" id="{2FB14F73-D8AE-5C4A-80A8-0E9DC620EE3C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41" name="TextShape 2">
            <a:extLst>
              <a:ext uri="{FF2B5EF4-FFF2-40B4-BE49-F238E27FC236}">
                <a16:creationId xmlns:a16="http://schemas.microsoft.com/office/drawing/2014/main" id="{31B43D6C-147C-A84A-95E1-C9D05F1E079F}"/>
              </a:ext>
            </a:extLst>
          </p:cNvPr>
          <p:cNvSpPr txBox="1"/>
          <p:nvPr/>
        </p:nvSpPr>
        <p:spPr>
          <a:xfrm>
            <a:off x="228600" y="1045722"/>
            <a:ext cx="8769348" cy="37358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Agglomerative clustering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a hierarchical clustering algorithm that produces a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dendrogram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clusters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works by starting with each point in its own cluster and by iteratively selecting the two closest clusters and merging them</a:t>
            </a:r>
          </a:p>
          <a:p>
            <a:pPr marL="65300" indent="-285750">
              <a:spcAft>
                <a:spcPts val="10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(distance between clusters) can be defined in different ways: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single linkage: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considers the distance between closest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complete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distance between farthest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average distance between all pairs of points</a:t>
            </a:r>
          </a:p>
          <a:p>
            <a:pPr marL="594000" indent="-285750">
              <a:spcAft>
                <a:spcPts val="100"/>
              </a:spcAft>
              <a:buClr>
                <a:srgbClr val="000000"/>
              </a:buClr>
              <a:buSzPct val="80000"/>
              <a:buFont typeface="Wingdings" pitchFamily="2" charset="2"/>
              <a:buChar char="Ø"/>
            </a:pP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Ward’s linkage: 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considers the increase 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variance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5300" indent="-285750">
              <a:spcAft>
                <a:spcPts val="1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selected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metric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between points and the </a:t>
            </a:r>
            <a:r>
              <a:rPr lang="en-US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linkage criterion </a:t>
            </a:r>
            <a:r>
              <a:rPr lang="en-US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an impact on the shapes and sizes of the produced clusters!</a:t>
            </a:r>
          </a:p>
        </p:txBody>
      </p:sp>
    </p:spTree>
    <p:extLst>
      <p:ext uri="{BB962C8B-B14F-4D97-AF65-F5344CB8AC3E}">
        <p14:creationId xmlns:p14="http://schemas.microsoft.com/office/powerpoint/2010/main" val="8035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>
            <a:extLst>
              <a:ext uri="{FF2B5EF4-FFF2-40B4-BE49-F238E27FC236}">
                <a16:creationId xmlns:a16="http://schemas.microsoft.com/office/drawing/2014/main" id="{3D0A4A76-3569-004B-9F26-2FD59797DFF7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/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core point and </a:t>
                </a:r>
                <a14:m>
                  <m:oMath xmlns:m="http://schemas.openxmlformats.org/officeDocument/2006/math"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in the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-neighborhood of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>
                  <a:spcAft>
                    <a:spcPts val="100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00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d>
                      <m:r>
                        <a:rPr lang="en-US" sz="200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a point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there is a chain of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directly density-reachable 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Two points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 if there is a point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such that both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density-reachable from </a:t>
                </a:r>
                <a14:m>
                  <m:oMath xmlns:m="http://schemas.openxmlformats.org/officeDocument/2006/math">
                    <m:r>
                      <a:rPr lang="en-US" sz="2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</a:t>
                </a:r>
                <a:r>
                  <a:rPr lang="en-US" sz="2000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cluster</a:t>
                </a: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a set of points that satisfies the following conditions:</a:t>
                </a: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Maximality: </a:t>
                </a:r>
                <a14:m>
                  <m:oMath xmlns:m="http://schemas.openxmlformats.org/officeDocument/2006/math">
                    <m:r>
                      <a:rPr lang="en-US" sz="20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if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is density-reachable from </a:t>
                </a:r>
                <a14:m>
                  <m:oMath xmlns:m="http://schemas.openxmlformats.org/officeDocument/2006/math"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2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576000" indent="-342900">
                  <a:spcAft>
                    <a:spcPts val="100"/>
                  </a:spcAft>
                  <a:buClr>
                    <a:srgbClr val="00000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Connectivity: </a:t>
                </a:r>
                <a14:m>
                  <m:oMath xmlns:m="http://schemas.openxmlformats.org/officeDocument/2006/math"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122450" indent="-342900">
                  <a:spcAft>
                    <a:spcPts val="100"/>
                  </a:spcAft>
                  <a:buClr>
                    <a:srgbClr val="FF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000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 cluster contains both core and border points!</a:t>
                </a:r>
                <a:endParaRPr lang="en-US" sz="2000" i="1" spc="-1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83" name="TextShape 2">
                <a:extLst>
                  <a:ext uri="{FF2B5EF4-FFF2-40B4-BE49-F238E27FC236}">
                    <a16:creationId xmlns:a16="http://schemas.microsoft.com/office/drawing/2014/main" id="{5BED763B-FA23-6144-A80D-69E17D016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99" y="1047750"/>
                <a:ext cx="8804275" cy="3962399"/>
              </a:xfrm>
              <a:prstGeom prst="rect">
                <a:avLst/>
              </a:prstGeom>
              <a:blipFill>
                <a:blip r:embed="rId2"/>
                <a:stretch>
                  <a:fillRect l="-1729" t="-1917" r="-2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5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972055" y="1498091"/>
            <a:ext cx="4892040" cy="2906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365492" y="3592067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28744" y="1994916"/>
            <a:ext cx="249936" cy="2499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32204" y="3457955"/>
            <a:ext cx="249935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29755" y="1644395"/>
            <a:ext cx="249936" cy="249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96740" y="1026414"/>
            <a:ext cx="249936" cy="249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/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𝑚</m:t>
                      </m:r>
                      <m:r>
                        <a:rPr lang="en-US" sz="180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=6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1" name="object 22">
                <a:extLst>
                  <a:ext uri="{FF2B5EF4-FFF2-40B4-BE49-F238E27FC236}">
                    <a16:creationId xmlns:a16="http://schemas.microsoft.com/office/drawing/2014/main" id="{61DEA419-0380-FB43-9A8E-827A12936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91" y="1405509"/>
                <a:ext cx="914909" cy="2997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/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𝑝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3FB696B9-E844-3841-A529-130802F49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29" y="2094991"/>
                <a:ext cx="457200" cy="299720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/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𝑞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70509BC6-5924-3B49-B3DF-BFAD1EB81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091" y="3417315"/>
                <a:ext cx="457200" cy="299720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/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cs typeface="Cambria Math"/>
                        </a:rPr>
                        <m:t>𝑟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701C7D6A-C300-7C41-960C-CC50331C1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000" y="2647950"/>
                <a:ext cx="457200" cy="2997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/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pc="-5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mbria Math"/>
                        </a:rPr>
                        <m:t>𝜀</m:t>
                      </m:r>
                    </m:oMath>
                  </m:oMathPara>
                </a14:m>
                <a:endParaRPr sz="18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25" name="object 22">
                <a:extLst>
                  <a:ext uri="{FF2B5EF4-FFF2-40B4-BE49-F238E27FC236}">
                    <a16:creationId xmlns:a16="http://schemas.microsoft.com/office/drawing/2014/main" id="{380C177E-72E4-904B-A2B1-BF4581804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346" y="3582923"/>
                <a:ext cx="297054" cy="2997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/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22450" indent="-342900">
                  <a:spcAft>
                    <a:spcPts val="100"/>
                  </a:spcAft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are density-connected</a:t>
                </a:r>
              </a:p>
              <a:p>
                <a:pPr marL="3240000" indent="-220450">
                  <a:spcAft>
                    <a:spcPts val="100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26" name="TextShape 2">
                <a:extLst>
                  <a:ext uri="{FF2B5EF4-FFF2-40B4-BE49-F238E27FC236}">
                    <a16:creationId xmlns:a16="http://schemas.microsoft.com/office/drawing/2014/main" id="{D5370F03-3D61-CB4C-A4EC-08455209C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6396"/>
                <a:ext cx="8728074" cy="463753"/>
              </a:xfrm>
              <a:prstGeom prst="rect">
                <a:avLst/>
              </a:prstGeom>
              <a:blipFill>
                <a:blip r:embed="rId12"/>
                <a:stretch>
                  <a:fillRect l="-1599" t="-162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Shape 1">
            <a:extLst>
              <a:ext uri="{FF2B5EF4-FFF2-40B4-BE49-F238E27FC236}">
                <a16:creationId xmlns:a16="http://schemas.microsoft.com/office/drawing/2014/main" id="{B7CFC192-D11B-6749-AA76-ED5C90862273}"/>
              </a:ext>
            </a:extLst>
          </p:cNvPr>
          <p:cNvSpPr txBox="1"/>
          <p:nvPr/>
        </p:nvSpPr>
        <p:spPr>
          <a:xfrm>
            <a:off x="152399" y="133350"/>
            <a:ext cx="8804275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594673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14111</TotalTime>
  <Words>4339</Words>
  <Application>Microsoft Macintosh PowerPoint</Application>
  <PresentationFormat>On-screen Show (16:9)</PresentationFormat>
  <Paragraphs>750</Paragraphs>
  <Slides>73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Arial</vt:lpstr>
      <vt:lpstr>Arial MT</vt:lpstr>
      <vt:lpstr>Calibri</vt:lpstr>
      <vt:lpstr>Calibri Light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7.1. K-Means</dc:title>
  <dc:subject>Introduction to Machine Learning with Python Lecture 7.1.</dc:subject>
  <dc:creator>Andrei Manea</dc:creator>
  <cp:lastModifiedBy>Radu Ionescu</cp:lastModifiedBy>
  <cp:revision>202</cp:revision>
  <dcterms:created xsi:type="dcterms:W3CDTF">2019-11-23T16:42:50Z</dcterms:created>
  <dcterms:modified xsi:type="dcterms:W3CDTF">2026-01-09T11:32:32Z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2019-01-04T00:00:00Z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2019-11-23T00:00:00Z</vt:filetime>
  </property>
</Properties>
</file>